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1115" r:id="rId2"/>
    <p:sldId id="1271" r:id="rId3"/>
    <p:sldId id="979" r:id="rId4"/>
    <p:sldId id="1236" r:id="rId5"/>
    <p:sldId id="1234" r:id="rId6"/>
    <p:sldId id="1264" r:id="rId7"/>
    <p:sldId id="1265" r:id="rId8"/>
    <p:sldId id="1266" r:id="rId9"/>
    <p:sldId id="1267" r:id="rId10"/>
    <p:sldId id="1268" r:id="rId11"/>
    <p:sldId id="1269" r:id="rId12"/>
    <p:sldId id="1270" r:id="rId13"/>
    <p:sldId id="1247" r:id="rId14"/>
    <p:sldId id="1248" r:id="rId15"/>
    <p:sldId id="1249" r:id="rId16"/>
    <p:sldId id="1250" r:id="rId17"/>
    <p:sldId id="1251" r:id="rId18"/>
    <p:sldId id="1261" r:id="rId19"/>
    <p:sldId id="1263" r:id="rId20"/>
    <p:sldId id="977" r:id="rId21"/>
    <p:sldId id="978" r:id="rId22"/>
    <p:sldId id="1096" r:id="rId23"/>
    <p:sldId id="1095" r:id="rId24"/>
    <p:sldId id="1118" r:id="rId25"/>
    <p:sldId id="1119" r:id="rId26"/>
    <p:sldId id="1124" r:id="rId27"/>
    <p:sldId id="1133" r:id="rId28"/>
    <p:sldId id="1243" r:id="rId29"/>
    <p:sldId id="1244" r:id="rId30"/>
    <p:sldId id="1245" r:id="rId31"/>
    <p:sldId id="1246" r:id="rId32"/>
    <p:sldId id="1141" r:id="rId33"/>
    <p:sldId id="1142" r:id="rId34"/>
    <p:sldId id="1204" r:id="rId35"/>
    <p:sldId id="1242" r:id="rId36"/>
    <p:sldId id="1205" r:id="rId37"/>
    <p:sldId id="1238" r:id="rId38"/>
    <p:sldId id="1208" r:id="rId39"/>
    <p:sldId id="459" r:id="rId40"/>
    <p:sldId id="1206" r:id="rId41"/>
    <p:sldId id="1239" r:id="rId42"/>
    <p:sldId id="1120" r:id="rId43"/>
    <p:sldId id="1125" r:id="rId44"/>
    <p:sldId id="1136" r:id="rId45"/>
    <p:sldId id="265" r:id="rId46"/>
    <p:sldId id="266" r:id="rId47"/>
    <p:sldId id="267" r:id="rId48"/>
    <p:sldId id="1137" r:id="rId49"/>
    <p:sldId id="1138" r:id="rId50"/>
    <p:sldId id="1139" r:id="rId51"/>
    <p:sldId id="114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58"/>
    <p:restoredTop sz="96327"/>
  </p:normalViewPr>
  <p:slideViewPr>
    <p:cSldViewPr snapToGrid="0" snapToObjects="1">
      <p:cViewPr varScale="1">
        <p:scale>
          <a:sx n="221" d="100"/>
          <a:sy n="221" d="100"/>
        </p:scale>
        <p:origin x="184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047BC-1048-9B4D-999C-B8FC6DDBB55A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64D6C-2B70-8145-8077-6F89015A2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476c8e5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476c8e5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 asymmetry of time - how to reduce to a soundbite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Audience soundbites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‘Almost all studies in ml do test-train split’ that’s a bad idea when you have time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989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a107e654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a107e654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equal # papers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consider replacing w/ diagram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5214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ba7032a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24ba7032a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67EA-74FC-AD02-A12F-C53CC89BC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70C3E-1562-BA37-A824-7E1DFC58D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E0F3A-E9B4-1B60-0575-5E14C32F4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3A4-6BC6-76DA-C6AD-08BD76036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03837-5813-F820-376C-2A43D6F95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47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A628F-522A-4210-94AB-410E0E29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AEFD6E-189E-9962-2D77-2E12038E5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FE8A-EDDA-7D22-6B6C-203B570DF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080DB-A48A-2DD3-9888-9199BA21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94B11-6251-C774-9ABB-BD32533EC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80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DC6B1F-84C6-3975-A229-79C52ADB4D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398E28-05B8-688C-35BE-D1A404DFA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128C1-6DE1-87F1-0460-2D648CCAC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F6103-6A8F-9770-53E7-B91D612E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92830-F820-7F31-9272-C908F7ED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39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64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07CDC-83F0-BCD5-502C-9506AD9D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78DFC-1827-9026-F80B-89EAAF034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480E-C967-F96B-5360-2855FE11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C7E20-F91B-5D71-8278-EC3134A33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A083B-83C0-9400-C19A-422CEFED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33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F813-BE2A-E007-FA28-38AC8D26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F0ED-9AFD-FB75-642B-62FA327A8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06B79-33D2-898B-E252-EA59C8CC3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8570F-BC23-3CBF-0FA7-02A08ADE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77966-0F8E-E891-B33F-10BE5ACD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3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3751-216C-75BF-B058-8D5317D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17445-F792-A46B-CBD8-EDC6735BC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1833E-A8A2-444D-BAB1-7DC3DF424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CAD80-034B-8BCA-2BCE-670FEC69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DEF8C-B182-CD82-3AF0-2E5A7E80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D4DBB-E319-A718-4468-F03AAA435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02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14D27-9F9C-4801-440F-E2FF5F20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3AF55-74B1-1A99-FF5E-BDE16ADC5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AC89A-7F6B-8E94-7A3E-3779E2C4A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18E2F-D515-4FAD-37EA-603DE7C26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A5AD2-E254-2137-5CBF-FE0EFDC5D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3B4F68-C8F1-95B4-89D0-29D6AF4E0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FC173B-F721-103B-9A99-E08E666EA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2E212-B1DE-B58F-BBD4-18B32C4B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9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C2A46-CD41-D801-D517-15E70129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392000-E946-7FBD-A9CC-7600B5E7D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9E9B0-437F-AAA9-5160-F98532331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423D8-04DE-C1BB-11F1-5D2704F9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3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679B0-989C-0028-EF1B-FA343AC1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2EDF4-7DBB-2AED-94AC-35241C49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0DCFA-FE0F-81D4-B138-16C29E91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5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9812-0594-1389-BBB8-F89D3EA8F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362AA-146E-F9FF-632E-403D7D1AF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5C498-54A8-EB5E-8F3C-D04B27D55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B2D00-5938-47DE-ED97-811FB0E4F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8FA46-9443-1F65-6A6F-B0344BB7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53EB9-FE33-EA5F-B474-F5A88A53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68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6D04D-F362-D68D-CB61-CB8931E5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E02D48-D1DB-EB7C-EB24-41E34AC32A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5AE87-9BF9-AA45-BCC5-6D4A1382F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F9A7A-D6E7-3D1B-3843-5CC39E52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EC187-4660-3290-88C7-E626B3C5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A875A-A28E-BD75-F16F-D7FB7DC62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89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BC501-DABE-035A-1C2F-77B48E3D5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1081C-AB55-E602-5326-519564B59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48359-FF65-66CB-61C6-8142CBFCD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F0B0A-8707-F246-8C44-C690897CF734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84436-5871-A71D-82CC-DB5369564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7586A-05D4-F11C-41F4-FBFED54E1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6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rtint.2023.103971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technology/2023/jul/25/joseph-weizenbaum-inventor-eliza-chatbot-turned-against-artificial-intelligence-ai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wzPr4cUoMQ&amp;t=463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jpeg"/><Relationship Id="rId5" Type="http://schemas.openxmlformats.org/officeDocument/2006/relationships/image" Target="../media/image45.png"/><Relationship Id="rId4" Type="http://schemas.openxmlformats.org/officeDocument/2006/relationships/image" Target="../media/image4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technologyreview.com/2021/03/11/1020600/facebook-responsible-ai-misinformation/" TargetMode="Externa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00.png"/><Relationship Id="rId7" Type="http://schemas.openxmlformats.org/officeDocument/2006/relationships/image" Target="../media/image57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jpe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5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Benchmarking_past_present_futu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github.com/kwchurch/Benchmarking_past_present_future/blob/master/README.md#home-page-for-acl-2021-workshop-on-benchmarking-past-present-and-future-bppf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semanticscholar.org/api-gallery/better-together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semanticscholar.org/product/api/galle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219A-7A55-2EAF-90AD-88107985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70" y="291453"/>
            <a:ext cx="470020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Easy, </a:t>
            </a:r>
            <a:br>
              <a:rPr lang="en-US" dirty="0"/>
            </a:br>
            <a:r>
              <a:rPr lang="en-US" dirty="0"/>
              <a:t>the Hard </a:t>
            </a:r>
            <a:br>
              <a:rPr lang="en-US" dirty="0"/>
            </a:br>
            <a:r>
              <a:rPr lang="en-US" dirty="0"/>
              <a:t>and the Ugly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DEF51B-0D4E-376C-8D79-326F27EE7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246" y="2088634"/>
            <a:ext cx="7238920" cy="468702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Easy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Inference (</a:t>
            </a:r>
            <a:r>
              <a:rPr lang="en-US" i="1" dirty="0"/>
              <a:t>fit</a:t>
            </a:r>
            <a:r>
              <a:rPr lang="en-US" dirty="0"/>
              <a:t>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Fine-Tuning (</a:t>
            </a:r>
            <a:r>
              <a:rPr lang="en-US" i="1" dirty="0"/>
              <a:t>predict</a:t>
            </a:r>
            <a:r>
              <a:rPr lang="en-US" dirty="0"/>
              <a:t>)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Hard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Pre-training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Ugly (Responsible AI)</a:t>
            </a:r>
          </a:p>
          <a:p>
            <a:pPr lvl="1"/>
            <a:r>
              <a:rPr lang="en-US" dirty="0"/>
              <a:t>Bias</a:t>
            </a:r>
          </a:p>
          <a:p>
            <a:pPr lvl="1"/>
            <a:r>
              <a:rPr lang="en-US" dirty="0"/>
              <a:t>Toxicity</a:t>
            </a:r>
          </a:p>
          <a:p>
            <a:pPr lvl="1"/>
            <a:r>
              <a:rPr lang="en-US" dirty="0"/>
              <a:t>Misinformation</a:t>
            </a:r>
          </a:p>
          <a:p>
            <a:pPr lvl="1"/>
            <a:r>
              <a:rPr lang="en-US" dirty="0"/>
              <a:t>Hallucinations</a:t>
            </a:r>
          </a:p>
          <a:p>
            <a:pPr lvl="1"/>
            <a:r>
              <a:rPr lang="en-US" dirty="0"/>
              <a:t>Plagiarism</a:t>
            </a:r>
          </a:p>
          <a:p>
            <a:endParaRPr lang="en-US" dirty="0"/>
          </a:p>
        </p:txBody>
      </p:sp>
      <p:pic>
        <p:nvPicPr>
          <p:cNvPr id="4" name="good-bad-ugly-whistle.mp3">
            <a:hlinkClick r:id="" action="ppaction://media"/>
            <a:extLst>
              <a:ext uri="{FF2B5EF4-FFF2-40B4-BE49-F238E27FC236}">
                <a16:creationId xmlns:a16="http://schemas.microsoft.com/office/drawing/2014/main" id="{45DB7F64-4B6F-E747-60B7-57D379057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2574" y="412750"/>
            <a:ext cx="812800" cy="812800"/>
          </a:xfrm>
          <a:prstGeom prst="rect">
            <a:avLst/>
          </a:prstGeom>
        </p:spPr>
      </p:pic>
      <p:pic>
        <p:nvPicPr>
          <p:cNvPr id="9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EEB35C75-150A-77E8-5B98-B9E461D0E2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3894065" y="288188"/>
            <a:ext cx="8297935" cy="65698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313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3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Opportunity: More Realistic Benchmarks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</a:t>
            </a:r>
          </a:p>
          <a:p>
            <a:r>
              <a:rPr lang="en-US" dirty="0"/>
              <a:t>Dirty  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(Standard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20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9A52255F-0D17-9B34-ABF0-F056C772FE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82800"/>
            <a:ext cx="5345394" cy="3722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C06370-1EE8-8CFD-2B64-E9CD8FC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 (Dirty): Missing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33ED5-92B8-C58E-F7A3-1AE4A790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A1D3-7F02-5CA4-60B2-EDFE8C38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: papers with abstracts,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200" dirty="0"/>
                  <a:t>: papers with links,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Opportunity: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32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800" dirty="0">
                    <a:ea typeface="Cambria Math" panose="02040503050406030204" pitchFamily="18" charset="0"/>
                  </a:rPr>
                  <a:t>Prior work targets small subset</a:t>
                </a:r>
                <a:endParaRPr lang="en-US" sz="2800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sz="2400" dirty="0"/>
                  <a:t>Specter: designed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GNNs: designed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73082DD-D5DC-2D1A-9336-E26E0D294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7930" y="1825625"/>
                <a:ext cx="5681870" cy="4351338"/>
              </a:xfrm>
              <a:blipFill>
                <a:blip r:embed="rId3"/>
                <a:stretch>
                  <a:fillRect l="-2450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61A9CC4-3898-A355-474D-2133C9B5BD2C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F8BB7-08D2-F323-9BE9-126C4251418D}"/>
              </a:ext>
            </a:extLst>
          </p:cNvPr>
          <p:cNvSpPr txBox="1"/>
          <p:nvPr/>
        </p:nvSpPr>
        <p:spPr>
          <a:xfrm>
            <a:off x="10483335" y="3467201"/>
            <a:ext cx="1034259" cy="95410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Other</a:t>
            </a:r>
          </a:p>
          <a:p>
            <a:pPr algn="ctr"/>
            <a:r>
              <a:rPr lang="en-US" sz="2800" dirty="0"/>
              <a:t>31%</a:t>
            </a:r>
          </a:p>
        </p:txBody>
      </p:sp>
    </p:spTree>
    <p:extLst>
      <p:ext uri="{BB962C8B-B14F-4D97-AF65-F5344CB8AC3E}">
        <p14:creationId xmlns:p14="http://schemas.microsoft.com/office/powerpoint/2010/main" val="561257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B95E0F-C147-749D-5B0E-838CA5C3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865" y="136525"/>
            <a:ext cx="4427034" cy="1325563"/>
          </a:xfrm>
        </p:spPr>
        <p:txBody>
          <a:bodyPr/>
          <a:lstStyle/>
          <a:p>
            <a:r>
              <a:rPr lang="en-US" dirty="0"/>
              <a:t>Metcalfe’s Law</a:t>
            </a:r>
            <a:br>
              <a:rPr lang="en-US" dirty="0"/>
            </a:br>
            <a:r>
              <a:rPr lang="en-US" dirty="0"/>
              <a:t>(Network Effects)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History: 3Com was selling small networks</a:t>
                </a:r>
              </a:p>
              <a:p>
                <a:pPr lvl="1"/>
                <a:r>
                  <a:rPr lang="en-US" dirty="0"/>
                  <a:t>3 = 1 printer + 2 computers</a:t>
                </a:r>
              </a:p>
              <a:p>
                <a:pPr lvl="1"/>
                <a:r>
                  <a:rPr lang="en-US" dirty="0"/>
                  <a:t>Metcalfe argued they should sell bigger networks</a:t>
                </a:r>
              </a:p>
              <a:p>
                <a:pPr lvl="2"/>
                <a:r>
                  <a:rPr lang="en-US" dirty="0"/>
                  <a:t>(and more 3Com products)</a:t>
                </a:r>
              </a:p>
              <a:p>
                <a:pPr lvl="2"/>
                <a:r>
                  <a:rPr lang="en-US" dirty="0"/>
                  <a:t>because of economies of scale</a:t>
                </a:r>
              </a:p>
              <a:p>
                <a:r>
                  <a:rPr lang="en-US" dirty="0"/>
                  <a:t>Economy of Scale:</a:t>
                </a:r>
              </a:p>
              <a:p>
                <a:pPr lvl="1"/>
                <a:r>
                  <a:rPr lang="en-US" dirty="0"/>
                  <a:t>Benefits scale faster than costs</a:t>
                </a:r>
              </a:p>
              <a:p>
                <a:pPr lvl="2"/>
                <a:r>
                  <a:rPr lang="en-US" dirty="0"/>
                  <a:t>Benefits: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Costs: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Law has been good for AT&amp;T, Google, Social Media</a:t>
                </a:r>
              </a:p>
              <a:p>
                <a:r>
                  <a:rPr lang="en-US" dirty="0"/>
                  <a:t>Hypo: also good for Academic Search (and Product Search)</a:t>
                </a:r>
              </a:p>
              <a:p>
                <a:pPr lvl="1"/>
                <a:r>
                  <a:rPr lang="en-US" dirty="0"/>
                  <a:t>Consequently, we should experiment with large graphs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A74963E-AB80-B5CC-EE3E-6C40FD445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76292" y="1516716"/>
                <a:ext cx="8987883" cy="5204759"/>
              </a:xfrm>
              <a:blipFill>
                <a:blip r:embed="rId2"/>
                <a:stretch>
                  <a:fillRect l="-112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CA5BEF-2686-08DD-C766-6F5FDCD3F6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52" y="136525"/>
            <a:ext cx="2130426" cy="48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51D5-3C45-7681-CD11-6D358DD7665E}"/>
              </a:ext>
            </a:extLst>
          </p:cNvPr>
          <p:cNvSpPr txBox="1"/>
          <p:nvPr/>
        </p:nvSpPr>
        <p:spPr>
          <a:xfrm>
            <a:off x="563781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DFF2231-C5FA-81BD-077C-1E3AE689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9ADA1-B61D-9CAB-D6C7-FA4FB43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2" descr="Mark Wilson/Getty Images">
            <a:extLst>
              <a:ext uri="{FF2B5EF4-FFF2-40B4-BE49-F238E27FC236}">
                <a16:creationId xmlns:a16="http://schemas.microsoft.com/office/drawing/2014/main" id="{B1120AD7-1C91-99E9-5C2C-A1A18657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8"/>
            <a:ext cx="2503778" cy="32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77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text, font, screenshot, circle&#10;&#10;Description automatically generated">
            <a:extLst>
              <a:ext uri="{FF2B5EF4-FFF2-40B4-BE49-F238E27FC236}">
                <a16:creationId xmlns:a16="http://schemas.microsoft.com/office/drawing/2014/main" id="{0D94F716-065B-59E8-9FBD-C468A883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42" y="2812774"/>
            <a:ext cx="5451411" cy="379674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EF51253-8CE0-7272-45D6-EB13B506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Better-Together Conjectures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194D99-7B84-224B-9249-7F0C3B7A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Multiple representations are helpful </a:t>
            </a:r>
          </a:p>
          <a:p>
            <a:pPr lvl="1"/>
            <a:r>
              <a:rPr lang="en-US" sz="3200" dirty="0"/>
              <a:t>for missing values (and bad values)</a:t>
            </a:r>
          </a:p>
          <a:p>
            <a:pPr lvl="2"/>
            <a:r>
              <a:rPr lang="en-US" sz="2800" dirty="0"/>
              <a:t>If abstracts are missing, use links</a:t>
            </a:r>
          </a:p>
          <a:p>
            <a:pPr lvl="2"/>
            <a:r>
              <a:rPr lang="en-US" sz="2800" dirty="0"/>
              <a:t>If links are missing, use abstracts</a:t>
            </a:r>
          </a:p>
          <a:p>
            <a:pPr lvl="1"/>
            <a:r>
              <a:rPr lang="en-US" sz="3200" dirty="0"/>
              <a:t>and for graphs of different sizes</a:t>
            </a:r>
          </a:p>
          <a:p>
            <a:pPr lvl="2"/>
            <a:r>
              <a:rPr lang="en-US" sz="2800" dirty="0"/>
              <a:t>When graphs are small:</a:t>
            </a:r>
          </a:p>
          <a:p>
            <a:pPr lvl="3"/>
            <a:r>
              <a:rPr lang="en-US" sz="2400" dirty="0"/>
              <a:t>Text &gt;&gt; Links</a:t>
            </a:r>
          </a:p>
          <a:p>
            <a:pPr lvl="2"/>
            <a:r>
              <a:rPr lang="en-US" sz="2800" dirty="0"/>
              <a:t>when graphs are large:</a:t>
            </a:r>
          </a:p>
          <a:p>
            <a:pPr lvl="3"/>
            <a:r>
              <a:rPr lang="en-US" sz="2400" dirty="0"/>
              <a:t>Links &gt;&gt; Text (Metcalfe’s Law)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CDDF-CF44-6FB0-1E66-7646337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E1D7B9-35C6-2D10-8022-883EE15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1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2488-F2C6-E151-159E-E21CAE79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A0DA1A-F903-E527-BB01-3DA51538A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777525-5F99-C979-2B38-6FF5B9D45A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Many benchmarks return a single number (figure of merit)</a:t>
            </a:r>
          </a:p>
          <a:p>
            <a:pPr lvl="1"/>
            <a:r>
              <a:rPr lang="en-US" dirty="0"/>
              <a:t>How does performance scale </a:t>
            </a:r>
          </a:p>
          <a:p>
            <a:pPr lvl="1"/>
            <a:r>
              <a:rPr lang="en-US" dirty="0"/>
              <a:t>with the size of the problem?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A9A398-389C-8C0C-E082-2B9F02959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CED5F1-A8FF-235F-7D4B-4EA18A2431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Standard test/train splits</a:t>
            </a:r>
          </a:p>
          <a:p>
            <a:pPr lvl="1"/>
            <a:r>
              <a:rPr lang="en-US" dirty="0"/>
              <a:t>More relevant to interpolation</a:t>
            </a:r>
          </a:p>
          <a:p>
            <a:pPr lvl="1"/>
            <a:r>
              <a:rPr lang="en-US" dirty="0"/>
              <a:t>than extrapolation</a:t>
            </a:r>
          </a:p>
          <a:p>
            <a:r>
              <a:rPr lang="en-US" dirty="0"/>
              <a:t>Time is asymmetric</a:t>
            </a:r>
          </a:p>
          <a:p>
            <a:pPr lvl="1"/>
            <a:r>
              <a:rPr lang="en-US" i="1" dirty="0"/>
              <a:t>It is difficult to make predictions</a:t>
            </a:r>
          </a:p>
          <a:p>
            <a:pPr lvl="1"/>
            <a:r>
              <a:rPr lang="en-US" i="1" dirty="0"/>
              <a:t>especially about the future</a:t>
            </a:r>
          </a:p>
          <a:p>
            <a:pPr lvl="2"/>
            <a:r>
              <a:rPr lang="en-US" dirty="0"/>
              <a:t>-- Yogi Berra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D5864-8B1B-72F3-BDCE-DAF935F2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4AA9-7484-33FE-5314-FBF9E1F8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65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0"/>
          <p:cNvGraphicFramePr/>
          <p:nvPr/>
        </p:nvGraphicFramePr>
        <p:xfrm>
          <a:off x="70700" y="1056767"/>
          <a:ext cx="5811300" cy="4266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3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5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idx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Pub Year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Paper Title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400">
                          <a:solidFill>
                            <a:schemeClr val="dk1"/>
                          </a:solidFill>
                        </a:rPr>
                        <a:t>2018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[...] Photofragment imaging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2016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Convenient probe of S(1D2)[...]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Megapixel ion imaging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4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2003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Direct current slice imaging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1995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/>
                        <a:t>profiles of Cl(2Pj) photofragments [...]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6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1988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/>
                        <a:t>Adiabatic dissociation of [...]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504" y="4077849"/>
            <a:ext cx="6096001" cy="249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501" y="1056767"/>
            <a:ext cx="6096001" cy="22056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70700" y="344468"/>
            <a:ext cx="5597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Example: 1 cites 2, 2 cites 3, … 5 cites 6</a:t>
            </a:r>
            <a:endParaRPr sz="2667" dirty="0"/>
          </a:p>
        </p:txBody>
      </p:sp>
      <p:sp>
        <p:nvSpPr>
          <p:cNvPr id="113" name="Google Shape;113;p20"/>
          <p:cNvSpPr txBox="1"/>
          <p:nvPr/>
        </p:nvSpPr>
        <p:spPr>
          <a:xfrm>
            <a:off x="6013501" y="344468"/>
            <a:ext cx="5752267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Traditional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 (Non-Causal)</a:t>
            </a:r>
            <a:endParaRPr sz="2667" dirty="0"/>
          </a:p>
        </p:txBody>
      </p:sp>
      <p:sp>
        <p:nvSpPr>
          <p:cNvPr id="114" name="Google Shape;114;p20"/>
          <p:cNvSpPr txBox="1"/>
          <p:nvPr/>
        </p:nvSpPr>
        <p:spPr>
          <a:xfrm>
            <a:off x="6096000" y="3569634"/>
            <a:ext cx="5811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667" dirty="0"/>
              <a:t>Proposed </a:t>
            </a:r>
            <a:r>
              <a:rPr lang="en-GB" sz="2667" dirty="0">
                <a:solidFill>
                  <a:srgbClr val="93C47D"/>
                </a:solidFill>
              </a:rPr>
              <a:t>Train</a:t>
            </a:r>
            <a:r>
              <a:rPr lang="en-GB" sz="2667" dirty="0"/>
              <a:t>-</a:t>
            </a:r>
            <a:r>
              <a:rPr lang="en-GB" sz="2667" dirty="0">
                <a:solidFill>
                  <a:srgbClr val="A4C2F4"/>
                </a:solidFill>
              </a:rPr>
              <a:t>Test</a:t>
            </a:r>
            <a:r>
              <a:rPr lang="en-GB" sz="2667" dirty="0"/>
              <a:t> Splits (Causal)</a:t>
            </a:r>
            <a:endParaRPr sz="266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16090-8E97-5523-0330-0EF467C1B8A1}"/>
              </a:ext>
            </a:extLst>
          </p:cNvPr>
          <p:cNvSpPr txBox="1"/>
          <p:nvPr/>
        </p:nvSpPr>
        <p:spPr>
          <a:xfrm>
            <a:off x="3038061" y="3247647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E2822D-352C-73FE-0630-0F8C4FA2C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57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70DA6-3FA8-A5DB-D9D0-1569D742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95" y="329717"/>
            <a:ext cx="11592339" cy="801065"/>
          </a:xfrm>
        </p:spPr>
        <p:txBody>
          <a:bodyPr>
            <a:noAutofit/>
          </a:bodyPr>
          <a:lstStyle/>
          <a:p>
            <a:pPr algn="l"/>
            <a:r>
              <a:rPr lang="en-US" sz="3200" b="0" i="1" dirty="0">
                <a:solidFill>
                  <a:srgbClr val="181818"/>
                </a:solidFill>
                <a:effectLst/>
                <a:latin typeface="Merriweather" pitchFamily="2" charset="77"/>
              </a:rPr>
              <a:t>It's tough to make predictions, especially about the future </a:t>
            </a:r>
            <a:r>
              <a:rPr lang="en-US" sz="2800" b="0" i="0" dirty="0">
                <a:solidFill>
                  <a:srgbClr val="181818"/>
                </a:solidFill>
                <a:effectLst/>
                <a:latin typeface="Merriweather" pitchFamily="2" charset="77"/>
              </a:rPr>
              <a:t>― 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Yogi Berra</a:t>
            </a:r>
            <a:endParaRPr lang="en-US" sz="2800" b="0" i="0" dirty="0">
              <a:solidFill>
                <a:srgbClr val="181818"/>
              </a:solidFill>
              <a:effectLst/>
              <a:latin typeface="Merriweather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EA44B-1F73-72FB-160B-1A925B305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377A1-3BD2-B86A-5453-6E099A5E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12ACAC-CBAF-31DC-3A6D-DE5A4B0D9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991" y="1620151"/>
            <a:ext cx="9462052" cy="214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607819-CF3E-8E53-2469-B766F9831643}"/>
              </a:ext>
            </a:extLst>
          </p:cNvPr>
          <p:cNvSpPr txBox="1"/>
          <p:nvPr/>
        </p:nvSpPr>
        <p:spPr>
          <a:xfrm>
            <a:off x="896178" y="4376075"/>
            <a:ext cx="106116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Forecasting: short-term predictions are </a:t>
            </a:r>
            <a:r>
              <a:rPr lang="en-US" sz="3200" b="1" dirty="0"/>
              <a:t>easier</a:t>
            </a:r>
            <a:r>
              <a:rPr lang="en-US" sz="3200" dirty="0"/>
              <a:t> than long-term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740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b="1" dirty="0"/>
              <a:t>Assign 200M papers to 100 bins (by time)</a:t>
            </a:r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415600" y="1394551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lnSpc>
                <a:spcPct val="125454"/>
              </a:lnSpc>
              <a:buChar char="-"/>
            </a:pPr>
            <a:r>
              <a:rPr lang="en-GB" dirty="0"/>
              <a:t>Sort 200M papers by publication date</a:t>
            </a:r>
          </a:p>
          <a:p>
            <a:pPr>
              <a:lnSpc>
                <a:spcPct val="125454"/>
              </a:lnSpc>
              <a:buChar char="-"/>
            </a:pPr>
            <a:r>
              <a:rPr lang="en-GB" dirty="0"/>
              <a:t>Output: Split papers into 100 bins, with 2M papers/bin</a:t>
            </a:r>
          </a:p>
          <a:p>
            <a:pPr>
              <a:lnSpc>
                <a:spcPct val="125454"/>
              </a:lnSpc>
              <a:buChar char="-"/>
            </a:pPr>
            <a:r>
              <a:rPr lang="en-GB" dirty="0"/>
              <a:t>Because of exponential growth 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(literature doubles every 9 years)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older bins span more time, and</a:t>
            </a:r>
          </a:p>
          <a:p>
            <a:pPr lvl="1">
              <a:lnSpc>
                <a:spcPct val="125454"/>
              </a:lnSpc>
              <a:buChar char="-"/>
            </a:pPr>
            <a:r>
              <a:rPr lang="en-GB" dirty="0"/>
              <a:t>newer bins span less time</a:t>
            </a:r>
          </a:p>
        </p:txBody>
      </p:sp>
      <p:grpSp>
        <p:nvGrpSpPr>
          <p:cNvPr id="75" name="Google Shape;75;p16"/>
          <p:cNvGrpSpPr/>
          <p:nvPr/>
        </p:nvGrpSpPr>
        <p:grpSpPr>
          <a:xfrm>
            <a:off x="9238173" y="4445367"/>
            <a:ext cx="1048847" cy="981623"/>
            <a:chOff x="6435507" y="2702575"/>
            <a:chExt cx="10323300" cy="736217"/>
          </a:xfrm>
        </p:grpSpPr>
        <p:sp>
          <p:nvSpPr>
            <p:cNvPr id="76" name="Google Shape;76;p16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77" name="Google Shape;77;p16"/>
            <p:cNvGrpSpPr/>
            <p:nvPr/>
          </p:nvGrpSpPr>
          <p:grpSpPr>
            <a:xfrm>
              <a:off x="6435507" y="2702575"/>
              <a:ext cx="10323300" cy="736217"/>
              <a:chOff x="6435507" y="2702575"/>
              <a:chExt cx="10323300" cy="736217"/>
            </a:xfrm>
          </p:grpSpPr>
          <p:cxnSp>
            <p:nvCxnSpPr>
              <p:cNvPr id="78" name="Google Shape;78;p16"/>
              <p:cNvCxnSpPr/>
              <p:nvPr/>
            </p:nvCxnSpPr>
            <p:spPr>
              <a:xfrm rot="10800000">
                <a:off x="7245212" y="3079392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9" name="Google Shape;79;p16"/>
              <p:cNvSpPr txBox="1"/>
              <p:nvPr/>
            </p:nvSpPr>
            <p:spPr>
              <a:xfrm>
                <a:off x="6435507" y="2702575"/>
                <a:ext cx="103233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-GB" sz="1600" b="1">
                    <a:latin typeface="Roboto"/>
                    <a:ea typeface="Roboto"/>
                    <a:cs typeface="Roboto"/>
                    <a:sym typeface="Roboto"/>
                  </a:rPr>
                  <a:t>Bin 99</a:t>
                </a:r>
                <a:endParaRPr sz="1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80" name="Google Shape;80;p16"/>
          <p:cNvGrpSpPr/>
          <p:nvPr/>
        </p:nvGrpSpPr>
        <p:grpSpPr>
          <a:xfrm>
            <a:off x="665535" y="4638060"/>
            <a:ext cx="3315971" cy="978899"/>
            <a:chOff x="495991" y="2852490"/>
            <a:chExt cx="2395009" cy="734174"/>
          </a:xfrm>
        </p:grpSpPr>
        <p:sp>
          <p:nvSpPr>
            <p:cNvPr id="81" name="Google Shape;81;p16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2" name="Google Shape;82;p16"/>
            <p:cNvGrpSpPr/>
            <p:nvPr/>
          </p:nvGrpSpPr>
          <p:grpSpPr>
            <a:xfrm>
              <a:off x="495991" y="2852490"/>
              <a:ext cx="871200" cy="734174"/>
              <a:chOff x="495991" y="2852490"/>
              <a:chExt cx="871200" cy="734174"/>
            </a:xfrm>
          </p:grpSpPr>
          <p:sp>
            <p:nvSpPr>
              <p:cNvPr id="83" name="Google Shape;83;p16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133"/>
                  </a:spcAft>
                </a:pPr>
                <a:r>
                  <a:rPr lang="en-GB" sz="1600" b="1" dirty="0">
                    <a:latin typeface="Roboto"/>
                    <a:ea typeface="Roboto"/>
                    <a:cs typeface="Roboto"/>
                    <a:sym typeface="Roboto"/>
                  </a:rPr>
                  <a:t> Bin 0</a:t>
                </a:r>
                <a:endParaRPr sz="1600" b="1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84" name="Google Shape;84;p16"/>
              <p:cNvCxnSpPr/>
              <p:nvPr/>
            </p:nvCxnSpPr>
            <p:spPr>
              <a:xfrm>
                <a:off x="927225" y="2852490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85" name="Google Shape;85;p16"/>
          <p:cNvSpPr/>
          <p:nvPr/>
        </p:nvSpPr>
        <p:spPr>
          <a:xfrm>
            <a:off x="5619449" y="4940675"/>
            <a:ext cx="1300639" cy="178000"/>
          </a:xfrm>
          <a:prstGeom prst="rect">
            <a:avLst/>
          </a:prstGeom>
          <a:solidFill>
            <a:srgbClr val="0E94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6" name="Google Shape;86;p16"/>
          <p:cNvSpPr/>
          <p:nvPr/>
        </p:nvSpPr>
        <p:spPr>
          <a:xfrm>
            <a:off x="3981667" y="4947800"/>
            <a:ext cx="1744400" cy="1780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87" name="Google Shape;87;p16"/>
          <p:cNvGrpSpPr/>
          <p:nvPr/>
        </p:nvGrpSpPr>
        <p:grpSpPr>
          <a:xfrm>
            <a:off x="8611351" y="4947784"/>
            <a:ext cx="410741" cy="479200"/>
            <a:chOff x="2890952" y="3079467"/>
            <a:chExt cx="1958400" cy="359400"/>
          </a:xfrm>
        </p:grpSpPr>
        <p:sp>
          <p:nvSpPr>
            <p:cNvPr id="88" name="Google Shape;88;p16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89" name="Google Shape;89;p16"/>
            <p:cNvCxnSpPr/>
            <p:nvPr/>
          </p:nvCxnSpPr>
          <p:spPr>
            <a:xfrm rot="10800000">
              <a:off x="2895273" y="3079467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90" name="Google Shape;90;p16"/>
          <p:cNvCxnSpPr/>
          <p:nvPr/>
        </p:nvCxnSpPr>
        <p:spPr>
          <a:xfrm rot="10800000">
            <a:off x="3981663" y="4947811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1" name="Google Shape;91;p16"/>
          <p:cNvGrpSpPr/>
          <p:nvPr/>
        </p:nvGrpSpPr>
        <p:grpSpPr>
          <a:xfrm>
            <a:off x="9022114" y="4568327"/>
            <a:ext cx="298308" cy="550547"/>
            <a:chOff x="4808316" y="2800065"/>
            <a:chExt cx="1999386" cy="412910"/>
          </a:xfrm>
        </p:grpSpPr>
        <p:sp>
          <p:nvSpPr>
            <p:cNvPr id="92" name="Google Shape;92;p16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93" name="Google Shape;93;p16"/>
            <p:cNvGrpSpPr/>
            <p:nvPr/>
          </p:nvGrpSpPr>
          <p:grpSpPr>
            <a:xfrm>
              <a:off x="4808316" y="2800065"/>
              <a:ext cx="92400" cy="411825"/>
              <a:chOff x="845575" y="2563700"/>
              <a:chExt cx="92400" cy="411825"/>
            </a:xfrm>
          </p:grpSpPr>
          <p:sp>
            <p:nvSpPr>
              <p:cNvPr id="94" name="Google Shape;94;p1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95" name="Google Shape;95;p1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96" name="Google Shape;96;p16"/>
          <p:cNvSpPr txBox="1"/>
          <p:nvPr/>
        </p:nvSpPr>
        <p:spPr>
          <a:xfrm>
            <a:off x="7313533" y="4754600"/>
            <a:ext cx="1048800" cy="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………</a:t>
            </a:r>
            <a:endParaRPr sz="2400"/>
          </a:p>
        </p:txBody>
      </p:sp>
      <p:sp>
        <p:nvSpPr>
          <p:cNvPr id="97" name="Google Shape;97;p16"/>
          <p:cNvSpPr txBox="1"/>
          <p:nvPr/>
        </p:nvSpPr>
        <p:spPr>
          <a:xfrm>
            <a:off x="4853867" y="5504551"/>
            <a:ext cx="1744400" cy="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Time</a:t>
            </a:r>
            <a:endParaRPr sz="2400"/>
          </a:p>
        </p:txBody>
      </p:sp>
      <p:cxnSp>
        <p:nvCxnSpPr>
          <p:cNvPr id="98" name="Google Shape;98;p16"/>
          <p:cNvCxnSpPr/>
          <p:nvPr/>
        </p:nvCxnSpPr>
        <p:spPr>
          <a:xfrm>
            <a:off x="5557867" y="5837367"/>
            <a:ext cx="33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16"/>
          <p:cNvCxnSpPr/>
          <p:nvPr/>
        </p:nvCxnSpPr>
        <p:spPr>
          <a:xfrm rot="10800000">
            <a:off x="5726057" y="4603984"/>
            <a:ext cx="0" cy="47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Google Shape;613;p55">
            <a:extLst>
              <a:ext uri="{FF2B5EF4-FFF2-40B4-BE49-F238E27FC236}">
                <a16:creationId xmlns:a16="http://schemas.microsoft.com/office/drawing/2014/main" id="{CD3743AB-8F90-C7CC-583E-9F1EF0DFAD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0422" y="1005884"/>
            <a:ext cx="2890911" cy="34018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B6088-B323-7027-E6A3-FFBF643EBC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513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CD410E-05C3-FDD1-24F2-94B84BAD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 Observations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6EEC0E-93C8-FF6E-44AF-4B468BCD8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26" y="1812513"/>
            <a:ext cx="5334000" cy="4351338"/>
          </a:xfrm>
        </p:spPr>
        <p:txBody>
          <a:bodyPr/>
          <a:lstStyle/>
          <a:p>
            <a:r>
              <a:rPr lang="en-US" sz="2800" dirty="0" err="1"/>
              <a:t>ProNE</a:t>
            </a:r>
            <a:r>
              <a:rPr lang="en-US" sz="2800" dirty="0"/>
              <a:t> (Context) </a:t>
            </a:r>
            <a:r>
              <a:rPr lang="en-US" dirty="0"/>
              <a:t>&gt;&gt; Specter (Text)</a:t>
            </a:r>
          </a:p>
          <a:p>
            <a:r>
              <a:rPr lang="en-US" dirty="0"/>
              <a:t>E</a:t>
            </a:r>
            <a:r>
              <a:rPr lang="en-US" sz="2800" dirty="0"/>
              <a:t>nsemb</a:t>
            </a:r>
            <a:r>
              <a:rPr lang="en-US" dirty="0"/>
              <a:t>les are better</a:t>
            </a:r>
          </a:p>
          <a:p>
            <a:pPr lvl="1"/>
            <a:r>
              <a:rPr lang="en-US" dirty="0"/>
              <a:t>than either by itself</a:t>
            </a:r>
          </a:p>
          <a:p>
            <a:r>
              <a:rPr lang="en-US" sz="2800" dirty="0"/>
              <a:t>Text is most helpful</a:t>
            </a:r>
          </a:p>
          <a:p>
            <a:pPr lvl="1"/>
            <a:r>
              <a:rPr lang="en-US" dirty="0"/>
              <a:t>when links are not working well</a:t>
            </a:r>
          </a:p>
          <a:p>
            <a:pPr lvl="1"/>
            <a:r>
              <a:rPr lang="en-US" dirty="0"/>
              <a:t>i.e., long-term forecasting</a:t>
            </a:r>
          </a:p>
          <a:p>
            <a:endParaRPr lang="en-US" dirty="0"/>
          </a:p>
        </p:txBody>
      </p:sp>
      <p:pic>
        <p:nvPicPr>
          <p:cNvPr id="7" name="Google Shape;169;p28">
            <a:extLst>
              <a:ext uri="{FF2B5EF4-FFF2-40B4-BE49-F238E27FC236}">
                <a16:creationId xmlns:a16="http://schemas.microsoft.com/office/drawing/2014/main" id="{6367F341-9B00-BFEE-BFFE-6E8EFA0D999D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6414" y="1825626"/>
            <a:ext cx="6429689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Up Arrow 7">
            <a:extLst>
              <a:ext uri="{FF2B5EF4-FFF2-40B4-BE49-F238E27FC236}">
                <a16:creationId xmlns:a16="http://schemas.microsoft.com/office/drawing/2014/main" id="{CF57331C-1FE9-DD7E-A1D9-8FA5025E2352}"/>
              </a:ext>
            </a:extLst>
          </p:cNvPr>
          <p:cNvSpPr/>
          <p:nvPr/>
        </p:nvSpPr>
        <p:spPr>
          <a:xfrm>
            <a:off x="7573618" y="2713382"/>
            <a:ext cx="484632" cy="93427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0A191237-E7CA-AE09-4173-E87C212E8468}"/>
              </a:ext>
            </a:extLst>
          </p:cNvPr>
          <p:cNvSpPr/>
          <p:nvPr/>
        </p:nvSpPr>
        <p:spPr>
          <a:xfrm rot="12905759">
            <a:off x="11678014" y="2088254"/>
            <a:ext cx="484632" cy="65598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Up Arrow 1">
            <a:extLst>
              <a:ext uri="{FF2B5EF4-FFF2-40B4-BE49-F238E27FC236}">
                <a16:creationId xmlns:a16="http://schemas.microsoft.com/office/drawing/2014/main" id="{2B0B42D4-215E-6256-C2DB-B7F3A662F1E3}"/>
              </a:ext>
            </a:extLst>
          </p:cNvPr>
          <p:cNvSpPr/>
          <p:nvPr/>
        </p:nvSpPr>
        <p:spPr>
          <a:xfrm rot="2772318">
            <a:off x="8328461" y="4445173"/>
            <a:ext cx="484632" cy="93427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9C57F8-B703-5D9B-1A23-4D06355C2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096B6-5DED-5F7D-5536-3D9F73239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1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94C-30EB-86EB-FADB-84E1939B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 Take-Aways</a:t>
            </a:r>
            <a:br>
              <a:rPr lang="en-US" dirty="0"/>
            </a:br>
            <a:r>
              <a:rPr lang="en-US" dirty="0"/>
              <a:t>More Realistic Benchmarks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83F4-AE8C-A03D-6E96-535E84AA1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1111-2624-6506-E346-C0614B2DE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Large (Metcalfe’s Law)</a:t>
            </a:r>
          </a:p>
          <a:p>
            <a:r>
              <a:rPr lang="en-US" dirty="0"/>
              <a:t>Growing</a:t>
            </a:r>
          </a:p>
          <a:p>
            <a:r>
              <a:rPr lang="en-US" dirty="0"/>
              <a:t>Dirty  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Bad/misleading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5481EC-9918-3472-94AD-822C57F93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Idealizations (Standard Benchmarks)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58F134-5607-4419-2D48-285922219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Clean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BFA723-4A6F-0124-E60C-88ECEFA1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1E133-0A46-4F56-3AB4-2ECD85D1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32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F7481-F258-724A-CFE8-535F518D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Ugly: Outline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7FAABC-BB55-54A4-39AF-7677E5341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Benchmarking (Ken)</a:t>
            </a:r>
          </a:p>
          <a:p>
            <a:r>
              <a:rPr lang="en-US" dirty="0"/>
              <a:t> Labeling (Omar)</a:t>
            </a:r>
          </a:p>
          <a:p>
            <a:r>
              <a:rPr lang="en-US" dirty="0"/>
              <a:t> Bias, toxicity, misinformation, plagiarism (Ken)</a:t>
            </a:r>
          </a:p>
          <a:p>
            <a:r>
              <a:rPr lang="en-US" dirty="0"/>
              <a:t> 1 slide on hard problems for researchers/practitioners</a:t>
            </a:r>
          </a:p>
        </p:txBody>
      </p:sp>
    </p:spTree>
    <p:extLst>
      <p:ext uri="{BB962C8B-B14F-4D97-AF65-F5344CB8AC3E}">
        <p14:creationId xmlns:p14="http://schemas.microsoft.com/office/powerpoint/2010/main" val="1390663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EA2EA5-B26E-3FFA-5310-08061B2D9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Perspectives on Datasets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7A41C6-3453-972F-9A64-4C795988B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8AA8D9-6047-3EDE-749E-A109764EAE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Splits: train/</a:t>
            </a:r>
            <a:r>
              <a:rPr lang="en-US" dirty="0" err="1"/>
              <a:t>val</a:t>
            </a:r>
            <a:r>
              <a:rPr lang="en-US" dirty="0"/>
              <a:t>/test</a:t>
            </a:r>
          </a:p>
          <a:p>
            <a:r>
              <a:rPr lang="en-US" dirty="0"/>
              <a:t>Treat rows as </a:t>
            </a:r>
            <a:r>
              <a:rPr lang="en-US" dirty="0" err="1"/>
              <a:t>iid</a:t>
            </a:r>
            <a:endParaRPr lang="en-US" dirty="0"/>
          </a:p>
          <a:p>
            <a:pPr lvl="1"/>
            <a:r>
              <a:rPr lang="en-US" dirty="0"/>
              <a:t>Identical and independently distributed</a:t>
            </a:r>
          </a:p>
          <a:p>
            <a:r>
              <a:rPr lang="en-US" dirty="0"/>
              <a:t>Idealistic, but maybe unrealistic</a:t>
            </a:r>
          </a:p>
          <a:p>
            <a:pPr lvl="1"/>
            <a:r>
              <a:rPr lang="en-US" dirty="0"/>
              <a:t>Changes over time, Context, etc.</a:t>
            </a:r>
          </a:p>
          <a:p>
            <a:r>
              <a:rPr lang="en-US" dirty="0"/>
              <a:t>More papers on models</a:t>
            </a:r>
          </a:p>
          <a:p>
            <a:pPr lvl="1"/>
            <a:r>
              <a:rPr lang="en-US" dirty="0"/>
              <a:t>than Datasets</a:t>
            </a:r>
          </a:p>
          <a:p>
            <a:r>
              <a:rPr lang="en-US" dirty="0"/>
              <a:t>Relatively little interest in</a:t>
            </a:r>
          </a:p>
          <a:p>
            <a:pPr lvl="1"/>
            <a:r>
              <a:rPr lang="en-US" dirty="0"/>
              <a:t>Is the Dataset Realistic?  </a:t>
            </a:r>
          </a:p>
          <a:p>
            <a:pPr lvl="1"/>
            <a:r>
              <a:rPr lang="en-US" dirty="0"/>
              <a:t>Motivation?  (Does anyone care?  If so, who?)</a:t>
            </a:r>
          </a:p>
          <a:p>
            <a:pPr lvl="1"/>
            <a:r>
              <a:rPr lang="en-US" dirty="0"/>
              <a:t>What is the dataset testing?</a:t>
            </a:r>
          </a:p>
          <a:p>
            <a:pPr lvl="1"/>
            <a:r>
              <a:rPr lang="en-US" dirty="0"/>
              <a:t>Sampling/balance?  From which population?</a:t>
            </a:r>
          </a:p>
          <a:p>
            <a:pPr lvl="1"/>
            <a:r>
              <a:rPr lang="en-US" dirty="0"/>
              <a:t>Can it be gamed?  Leakage?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99FB4E9-2DBB-6830-63DC-4975FC2D9ACF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Psychology (Presupposes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 </m:t>
                    </m:r>
                  </m:oMath>
                </a14:m>
                <a:r>
                  <a:rPr lang="en-US" dirty="0"/>
                  <a:t>Hypothesis)</a:t>
                </a:r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99FB4E9-2DBB-6830-63DC-4975FC2D9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2"/>
                <a:stretch>
                  <a:fillRect l="-1956" r="-122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3BFD80-6E37-3932-F1A4-D3F96644679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Validity</a:t>
            </a:r>
          </a:p>
          <a:p>
            <a:pPr lvl="1"/>
            <a:r>
              <a:rPr lang="en-US" dirty="0"/>
              <a:t>Content validity</a:t>
            </a:r>
          </a:p>
          <a:p>
            <a:pPr lvl="1"/>
            <a:r>
              <a:rPr lang="en-US" dirty="0"/>
              <a:t>Construct validity</a:t>
            </a:r>
          </a:p>
          <a:p>
            <a:pPr lvl="1"/>
            <a:r>
              <a:rPr lang="en-US" dirty="0"/>
              <a:t>Criterion validity</a:t>
            </a:r>
          </a:p>
          <a:p>
            <a:pPr lvl="1"/>
            <a:r>
              <a:rPr lang="en-US" dirty="0"/>
              <a:t>Face validity</a:t>
            </a:r>
          </a:p>
          <a:p>
            <a:pPr lvl="1"/>
            <a:r>
              <a:rPr lang="en-US" dirty="0"/>
              <a:t>Discriminant validity</a:t>
            </a:r>
          </a:p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Inter-rater reliability</a:t>
            </a:r>
          </a:p>
          <a:p>
            <a:pPr lvl="1"/>
            <a:r>
              <a:rPr lang="en-US" dirty="0"/>
              <a:t>Test-retest reliability</a:t>
            </a:r>
          </a:p>
          <a:p>
            <a:pPr lvl="1"/>
            <a:r>
              <a:rPr lang="en-US" dirty="0"/>
              <a:t>Internal reliability/Inter-item consistency</a:t>
            </a:r>
          </a:p>
          <a:p>
            <a:pPr lvl="1"/>
            <a:r>
              <a:rPr lang="en-US" dirty="0"/>
              <a:t>Split half reliability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9D548-243A-3C9D-A944-295A0D717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6A1AE38-0978-944A-223C-A6D3765A6E7E}"/>
              </a:ext>
            </a:extLst>
          </p:cNvPr>
          <p:cNvSpPr/>
          <p:nvPr/>
        </p:nvSpPr>
        <p:spPr>
          <a:xfrm>
            <a:off x="6285094" y="5495101"/>
            <a:ext cx="2151049" cy="518604"/>
          </a:xfrm>
          <a:prstGeom prst="wedgeRoundRectCallout">
            <a:avLst>
              <a:gd name="adj1" fmla="val -82780"/>
              <a:gd name="adj2" fmla="val 15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Lexicography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3675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97A35A9-87F3-1F7D-0283-86633452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86033" cy="1355569"/>
          </a:xfrm>
        </p:spPr>
        <p:txBody>
          <a:bodyPr>
            <a:normAutofit/>
          </a:bodyPr>
          <a:lstStyle/>
          <a:p>
            <a:r>
              <a:rPr lang="en-US" dirty="0"/>
              <a:t>Discussion of Validity</a:t>
            </a:r>
            <a:br>
              <a:rPr lang="en-US" dirty="0"/>
            </a:br>
            <a:r>
              <a:rPr lang="en-US" sz="4800" dirty="0"/>
              <a:t>Assumes: Intention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606242-549A-F5B1-5CFB-77B64D4D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https://github.com/kwchurch/CIKM_2023_tutorial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682F430-A247-A78A-CD64-1D0AF656ACD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135038" y="90698"/>
            <a:ext cx="5925200" cy="6328757"/>
          </a:xfr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49BA80A-0743-C5F2-EE92-39A7F275CC5D}"/>
              </a:ext>
            </a:extLst>
          </p:cNvPr>
          <p:cNvSpPr/>
          <p:nvPr/>
        </p:nvSpPr>
        <p:spPr>
          <a:xfrm>
            <a:off x="6562453" y="136524"/>
            <a:ext cx="3734682" cy="4805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4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F7C65-1CD6-7366-777E-FED26D96E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02085" cy="1325563"/>
          </a:xfrm>
        </p:spPr>
        <p:txBody>
          <a:bodyPr/>
          <a:lstStyle/>
          <a:p>
            <a:r>
              <a:rPr lang="en-US" dirty="0"/>
              <a:t>Winograd Schema (GLUE WNLI)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EEE2C-5D2D-B099-AF58-0E0F7987AF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The trophy doesn't fit in the brown suitcase 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because it is too large.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What is too large?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A. The trophy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B. The suitcase</a:t>
            </a:r>
          </a:p>
          <a:p>
            <a:endParaRPr lang="en-US" dirty="0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AB893DBD-7B08-041B-7360-6ACCF87742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4641" y="3261638"/>
            <a:ext cx="5181600" cy="355608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73EE6-5571-F5E0-013B-7D6B3A2E2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B5D01-2920-EE69-32A0-F6ECF1948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BAAE5-10A5-B91A-D3BE-D8B08BCA5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0F675C-04BB-7701-BF66-DCBB39911BDA}"/>
              </a:ext>
            </a:extLst>
          </p:cNvPr>
          <p:cNvSpPr txBox="1"/>
          <p:nvPr/>
        </p:nvSpPr>
        <p:spPr>
          <a:xfrm>
            <a:off x="1749395" y="6040421"/>
            <a:ext cx="505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 </a:t>
            </a:r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Sans"/>
                <a:hlinkClick r:id="rId3" tooltip="Persistent link using digital object identifier"/>
              </a:rPr>
              <a:t>https://doi.org/10.1016/j.artint.2023.103971</a:t>
            </a:r>
            <a:endParaRPr lang="en-US" dirty="0"/>
          </a:p>
        </p:txBody>
      </p:sp>
      <p:pic>
        <p:nvPicPr>
          <p:cNvPr id="11" name="Content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EB764A39-5AA1-2167-31AF-4ED364FD4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174" y="0"/>
            <a:ext cx="4785826" cy="3176678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8D4F5C3-F784-2B8F-3B2A-210929B207A4}"/>
              </a:ext>
            </a:extLst>
          </p:cNvPr>
          <p:cNvSpPr/>
          <p:nvPr/>
        </p:nvSpPr>
        <p:spPr>
          <a:xfrm>
            <a:off x="5265392" y="2407687"/>
            <a:ext cx="1813619" cy="757703"/>
          </a:xfrm>
          <a:prstGeom prst="wedgeRoundRectCallout">
            <a:avLst>
              <a:gd name="adj1" fmla="val 70956"/>
              <a:gd name="adj2" fmla="val 2035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much better than chance</a:t>
            </a:r>
          </a:p>
        </p:txBody>
      </p:sp>
    </p:spTree>
    <p:extLst>
      <p:ext uri="{BB962C8B-B14F-4D97-AF65-F5344CB8AC3E}">
        <p14:creationId xmlns:p14="http://schemas.microsoft.com/office/powerpoint/2010/main" val="2012189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B1A61-889B-A644-DDDD-7F3D89A7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Winograd Schema (GLUE WNLI)</a:t>
            </a:r>
          </a:p>
        </p:txBody>
      </p:sp>
      <p:pic>
        <p:nvPicPr>
          <p:cNvPr id="9" name="Content Placeholder 8" descr="A close-up of a document&#10;&#10;Description automatically generated">
            <a:extLst>
              <a:ext uri="{FF2B5EF4-FFF2-40B4-BE49-F238E27FC236}">
                <a16:creationId xmlns:a16="http://schemas.microsoft.com/office/drawing/2014/main" id="{8508CD56-40E7-3D79-07E2-260266F136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43213"/>
            <a:ext cx="5181600" cy="3916161"/>
          </a:xfrm>
        </p:spPr>
      </p:pic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96C13D1-914F-FC72-C9AF-548BFB6370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74715" y="1825625"/>
            <a:ext cx="3376570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0B865-FFDE-D9A7-A8E2-23387EFC8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0855F-12BE-47D6-7461-8B920DBE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CS6120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FCD0E-1461-EFFA-20C4-FDD772F80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D9EE9-F5CC-E840-B721-2FE4EA62345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76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899743-B1FF-9B88-E79A-8E36D9DDD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Plug:</a:t>
            </a:r>
            <a:br>
              <a:rPr lang="en-US" dirty="0"/>
            </a:br>
            <a:r>
              <a:rPr lang="en-US" dirty="0"/>
              <a:t>Smooth-Talking Machines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A44C0-81CB-B7E3-C042-BF5011DE6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22C42-D25D-10EC-6A29-B2C1D63DA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24</a:t>
            </a:fld>
            <a:endParaRPr lang="en-US"/>
          </a:p>
        </p:txBody>
      </p:sp>
      <p:pic>
        <p:nvPicPr>
          <p:cNvPr id="30" name="Content Placeholder 29" descr="A screenshot of a web page&#10;&#10;Description automatically generated">
            <a:extLst>
              <a:ext uri="{FF2B5EF4-FFF2-40B4-BE49-F238E27FC236}">
                <a16:creationId xmlns:a16="http://schemas.microsoft.com/office/drawing/2014/main" id="{19F36F27-C24B-70BA-C355-9CB5C6F82F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3355" y="1725951"/>
            <a:ext cx="5130759" cy="4351338"/>
          </a:xfrm>
        </p:spPr>
      </p:pic>
      <p:pic>
        <p:nvPicPr>
          <p:cNvPr id="28" name="Content Placeholder 22" descr="A screenshot of a website&#10;&#10;Description automatically generated">
            <a:extLst>
              <a:ext uri="{FF2B5EF4-FFF2-40B4-BE49-F238E27FC236}">
                <a16:creationId xmlns:a16="http://schemas.microsoft.com/office/drawing/2014/main" id="{CBF117BB-1041-E5EF-A88C-6C285931E9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b="34014"/>
          <a:stretch/>
        </p:blipFill>
        <p:spPr>
          <a:xfrm>
            <a:off x="803928" y="1751064"/>
            <a:ext cx="5181600" cy="1514970"/>
          </a:xfrm>
        </p:spPr>
      </p:pic>
    </p:spTree>
    <p:extLst>
      <p:ext uri="{BB962C8B-B14F-4D97-AF65-F5344CB8AC3E}">
        <p14:creationId xmlns:p14="http://schemas.microsoft.com/office/powerpoint/2010/main" val="2133417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76E2F5-11D3-027C-38A9-6C9221F521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Challenge: Fluency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Trustworthiness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76E2F5-11D3-027C-38A9-6C9221F52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D476E-B106-1C80-3479-6A506EBAE9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number of articles on </a:t>
            </a:r>
            <a:r>
              <a:rPr lang="en-US" dirty="0" err="1"/>
              <a:t>ChatGPT</a:t>
            </a:r>
            <a:endParaRPr lang="en-US" dirty="0"/>
          </a:p>
          <a:p>
            <a:pPr lvl="1"/>
            <a:r>
              <a:rPr lang="en-US" dirty="0"/>
              <a:t>lead with amazing successes </a:t>
            </a:r>
          </a:p>
          <a:p>
            <a:pPr lvl="2"/>
            <a:r>
              <a:rPr lang="en-US" dirty="0"/>
              <a:t>that seem too good to be true, </a:t>
            </a:r>
          </a:p>
          <a:p>
            <a:pPr lvl="1"/>
            <a:r>
              <a:rPr lang="en-US" dirty="0"/>
              <a:t>and end with back-peddling </a:t>
            </a:r>
          </a:p>
          <a:p>
            <a:r>
              <a:rPr lang="en-US" dirty="0" err="1"/>
              <a:t>ChatGPT</a:t>
            </a:r>
            <a:r>
              <a:rPr lang="en-US" dirty="0"/>
              <a:t> has </a:t>
            </a:r>
          </a:p>
          <a:p>
            <a:pPr lvl="2"/>
            <a:r>
              <a:rPr lang="en-US" dirty="0"/>
              <a:t>amazing strengths (fluency) </a:t>
            </a:r>
          </a:p>
          <a:p>
            <a:pPr lvl="1"/>
            <a:r>
              <a:rPr lang="en-US" dirty="0"/>
              <a:t>as well as</a:t>
            </a:r>
          </a:p>
          <a:p>
            <a:pPr lvl="2"/>
            <a:r>
              <a:rPr lang="en-US" dirty="0"/>
              <a:t>amazing weaknesses (trustworthiness)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88FC6EF-8DCE-1378-8463-535F9009BCC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3340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Many people assume</a:t>
                </a:r>
              </a:p>
              <a:p>
                <a:pPr lvl="1"/>
                <a:r>
                  <a:rPr lang="en-US" dirty="0"/>
                  <a:t>Fluency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dirty="0"/>
                  <a:t>ntelligence</a:t>
                </a:r>
              </a:p>
              <a:p>
                <a:pPr lvl="1"/>
                <a:r>
                  <a:rPr lang="en-US" dirty="0"/>
                  <a:t>IQ testing: </a:t>
                </a:r>
              </a:p>
              <a:p>
                <a:pPr lvl="2"/>
                <a:r>
                  <a:rPr lang="en-US" dirty="0"/>
                  <a:t>Measure vocabulary size</a:t>
                </a:r>
              </a:p>
              <a:p>
                <a:pPr lvl="2"/>
                <a:r>
                  <a:rPr lang="en-US" dirty="0"/>
                  <a:t>Large vocabulary </a:t>
                </a:r>
                <a:r>
                  <a:rPr lang="en-US" dirty="0">
                    <a:sym typeface="Wingdings" pitchFamily="2" charset="2"/>
                  </a:rPr>
                  <a:t> Fluent</a:t>
                </a:r>
                <a:endParaRPr lang="en-US" dirty="0"/>
              </a:p>
              <a:p>
                <a:r>
                  <a:rPr lang="en-US" dirty="0"/>
                  <a:t>Fluency is particularly important </a:t>
                </a:r>
              </a:p>
              <a:p>
                <a:pPr lvl="1"/>
                <a:r>
                  <a:rPr lang="en-US" dirty="0"/>
                  <a:t>on first impression</a:t>
                </a:r>
              </a:p>
              <a:p>
                <a:r>
                  <a:rPr lang="en-US" dirty="0"/>
                  <a:t>But eventually </a:t>
                </a:r>
                <a:r>
                  <a:rPr lang="en-US" dirty="0">
                    <a:sym typeface="Wingdings" pitchFamily="2" charset="2"/>
                  </a:rPr>
                  <a:t> disappointment</a:t>
                </a:r>
                <a:endParaRPr lang="en-US" dirty="0"/>
              </a:p>
              <a:p>
                <a:pPr lvl="1"/>
                <a:r>
                  <a:rPr lang="en-US" dirty="0"/>
                  <a:t>Weaknesses will become clear </a:t>
                </a:r>
              </a:p>
              <a:p>
                <a:r>
                  <a:rPr lang="en-US" dirty="0"/>
                  <a:t>What is the difference between </a:t>
                </a:r>
              </a:p>
              <a:p>
                <a:pPr lvl="1"/>
                <a:r>
                  <a:rPr lang="en-US" dirty="0"/>
                  <a:t>a hallucination and a con?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88FC6EF-8DCE-1378-8463-535F9009BC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334000" cy="4351338"/>
              </a:xfrm>
              <a:blipFill>
                <a:blip r:embed="rId3"/>
                <a:stretch>
                  <a:fillRect l="-2138" t="-3198" r="-1425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936478-4DF0-53EF-88F1-5FC36D4C7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1B10AF-7088-E7EA-EC46-7E536487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5168C35-00B4-4F15-F815-A6E0D219D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355" y="75778"/>
            <a:ext cx="1931150" cy="289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97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48B8-9C35-BD9C-FDF1-4B0BEFCDE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4F70F-A460-66BE-8ECB-4C2F12923F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Three paths forward:</a:t>
            </a:r>
          </a:p>
          <a:p>
            <a:pPr lvl="1"/>
            <a:r>
              <a:rPr lang="en-US" dirty="0"/>
              <a:t>Low road: </a:t>
            </a:r>
          </a:p>
          <a:p>
            <a:pPr lvl="2"/>
            <a:r>
              <a:rPr lang="en-US" dirty="0"/>
              <a:t>Give up (hallucinations)</a:t>
            </a:r>
          </a:p>
          <a:p>
            <a:pPr lvl="1"/>
            <a:r>
              <a:rPr lang="en-US" dirty="0"/>
              <a:t>Middle road: </a:t>
            </a:r>
          </a:p>
          <a:p>
            <a:pPr lvl="2"/>
            <a:r>
              <a:rPr lang="en-US" dirty="0"/>
              <a:t>Fact-checking with  search</a:t>
            </a:r>
          </a:p>
          <a:p>
            <a:pPr lvl="1"/>
            <a:r>
              <a:rPr lang="en-US" dirty="0"/>
              <a:t>High road: </a:t>
            </a:r>
          </a:p>
          <a:p>
            <a:pPr lvl="2"/>
            <a:r>
              <a:rPr lang="en-US" dirty="0"/>
              <a:t>Revive rationalism (“AI Complete”)</a:t>
            </a:r>
          </a:p>
          <a:p>
            <a:pPr lvl="2"/>
            <a:r>
              <a:rPr lang="en-US" dirty="0"/>
              <a:t>Minsky &amp; Chomsky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AB97B-6FD4-8933-C88E-5CAF753E77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Short-term: </a:t>
            </a:r>
          </a:p>
          <a:p>
            <a:pPr lvl="2"/>
            <a:r>
              <a:rPr lang="en-US" dirty="0"/>
              <a:t>Middle Road: Search</a:t>
            </a:r>
          </a:p>
          <a:p>
            <a:pPr lvl="2"/>
            <a:r>
              <a:rPr lang="en-US" dirty="0"/>
              <a:t>“Good apps for Crummy MT”</a:t>
            </a:r>
          </a:p>
          <a:p>
            <a:pPr lvl="3"/>
            <a:r>
              <a:rPr lang="en-US" dirty="0"/>
              <a:t>Find apps for what we have</a:t>
            </a:r>
          </a:p>
          <a:p>
            <a:pPr lvl="3"/>
            <a:r>
              <a:rPr lang="en-US" dirty="0"/>
              <a:t>given strengths and weaknesses</a:t>
            </a:r>
          </a:p>
          <a:p>
            <a:pPr lvl="1"/>
            <a:r>
              <a:rPr lang="en-US" dirty="0"/>
              <a:t>Long-term: </a:t>
            </a:r>
          </a:p>
          <a:p>
            <a:pPr lvl="2"/>
            <a:r>
              <a:rPr lang="en-US" dirty="0"/>
              <a:t>High road may be necessary</a:t>
            </a:r>
          </a:p>
          <a:p>
            <a:pPr lvl="3"/>
            <a:r>
              <a:rPr lang="en-US" dirty="0"/>
              <a:t>But it is very ambitious</a:t>
            </a:r>
          </a:p>
          <a:p>
            <a:pPr lvl="2"/>
            <a:r>
              <a:rPr lang="en-US" dirty="0"/>
              <a:t>Inclusiveness:</a:t>
            </a:r>
          </a:p>
          <a:p>
            <a:pPr lvl="3"/>
            <a:r>
              <a:rPr lang="en-US" dirty="0"/>
              <a:t>Interdisciplinary Collaboration</a:t>
            </a:r>
          </a:p>
          <a:p>
            <a:pPr lvl="3"/>
            <a:r>
              <a:rPr lang="en-US" dirty="0"/>
              <a:t>Growth opportunities</a:t>
            </a:r>
          </a:p>
          <a:p>
            <a:pPr lvl="4"/>
            <a:r>
              <a:rPr lang="en-US" dirty="0"/>
              <a:t>(Low Resource Languages)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858A9-9E77-FEBE-023F-22799C89A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095E6-53E8-9DDB-6F56-082F3BA2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3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904D4-53C6-E0CD-83AC-13690B9E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Hypothesis: </a:t>
            </a:r>
            <a:br>
              <a:rPr lang="en-US" dirty="0"/>
            </a:br>
            <a:r>
              <a:rPr lang="en-US" dirty="0"/>
              <a:t>NLP History </a:t>
            </a:r>
            <a:r>
              <a:rPr lang="en-US" dirty="0">
                <a:sym typeface="Wingdings" pitchFamily="2" charset="2"/>
              </a:rPr>
              <a:t> Strengths &amp; Weaknesses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53140-CA1A-1A7F-D75D-7F1D554202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Deep Nets are</a:t>
            </a:r>
          </a:p>
          <a:p>
            <a:pPr lvl="1"/>
            <a:r>
              <a:rPr lang="en-US" dirty="0"/>
              <a:t>more fluent</a:t>
            </a:r>
          </a:p>
          <a:p>
            <a:pPr lvl="1"/>
            <a:r>
              <a:rPr lang="en-US" dirty="0"/>
              <a:t>than trustworthy</a:t>
            </a:r>
          </a:p>
          <a:p>
            <a:r>
              <a:rPr lang="en-US" dirty="0"/>
              <a:t>Pendulum Swung Too Far (2011)</a:t>
            </a:r>
          </a:p>
          <a:p>
            <a:pPr lvl="1"/>
            <a:r>
              <a:rPr lang="en-US" dirty="0"/>
              <a:t>Empiricism (1950s)</a:t>
            </a:r>
          </a:p>
          <a:p>
            <a:pPr lvl="1"/>
            <a:r>
              <a:rPr lang="en-US" dirty="0"/>
              <a:t>Rationalism (1970s)</a:t>
            </a:r>
          </a:p>
          <a:p>
            <a:pPr lvl="1"/>
            <a:r>
              <a:rPr lang="en-US" dirty="0"/>
              <a:t>Empiricism (1990s)</a:t>
            </a:r>
          </a:p>
          <a:p>
            <a:pPr lvl="1"/>
            <a:r>
              <a:rPr lang="en-US" dirty="0"/>
              <a:t>Deep Nets (2010s)</a:t>
            </a:r>
          </a:p>
        </p:txBody>
      </p:sp>
      <p:pic>
        <p:nvPicPr>
          <p:cNvPr id="6" name="Picture 4" descr="Powerfish Teeth GIF - Powerfish Teeth GIFs">
            <a:extLst>
              <a:ext uri="{FF2B5EF4-FFF2-40B4-BE49-F238E27FC236}">
                <a16:creationId xmlns:a16="http://schemas.microsoft.com/office/drawing/2014/main" id="{4831E0E4-CC07-3AE4-EFDA-6187499209D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39595"/>
            <a:ext cx="5181600" cy="432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0ED35374-DADA-8F82-6D97-AB7E10D98B71}"/>
              </a:ext>
            </a:extLst>
          </p:cNvPr>
          <p:cNvSpPr/>
          <p:nvPr/>
        </p:nvSpPr>
        <p:spPr>
          <a:xfrm>
            <a:off x="239629" y="3960743"/>
            <a:ext cx="892341" cy="445626"/>
          </a:xfrm>
          <a:prstGeom prst="wedgeRoundRectCallout">
            <a:avLst>
              <a:gd name="adj1" fmla="val 66010"/>
              <a:gd name="adj2" fmla="val 23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Truth</a:t>
            </a:r>
            <a:endParaRPr sz="2000" dirty="0"/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1DCB8027-05AF-73A4-4083-BA71C142CC59}"/>
              </a:ext>
            </a:extLst>
          </p:cNvPr>
          <p:cNvSpPr/>
          <p:nvPr/>
        </p:nvSpPr>
        <p:spPr>
          <a:xfrm>
            <a:off x="4408004" y="3986064"/>
            <a:ext cx="1202635" cy="394984"/>
          </a:xfrm>
          <a:prstGeom prst="wedgeRoundRectCallout">
            <a:avLst>
              <a:gd name="adj1" fmla="val -81511"/>
              <a:gd name="adj2" fmla="val -6683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2FCC47AF-95CA-82AC-4706-34CD92BA64A2}"/>
              </a:ext>
            </a:extLst>
          </p:cNvPr>
          <p:cNvSpPr/>
          <p:nvPr/>
        </p:nvSpPr>
        <p:spPr>
          <a:xfrm>
            <a:off x="4420428" y="4001293"/>
            <a:ext cx="1202635" cy="394984"/>
          </a:xfrm>
          <a:prstGeom prst="wedgeRoundRectCallout">
            <a:avLst>
              <a:gd name="adj1" fmla="val -89775"/>
              <a:gd name="adj2" fmla="val 18102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A9AC6F7B-6372-23AA-6C84-C2206AFFF465}"/>
              </a:ext>
            </a:extLst>
          </p:cNvPr>
          <p:cNvSpPr/>
          <p:nvPr/>
        </p:nvSpPr>
        <p:spPr>
          <a:xfrm>
            <a:off x="4405256" y="3988804"/>
            <a:ext cx="1202635" cy="394984"/>
          </a:xfrm>
          <a:prstGeom prst="wedgeRoundRectCallout">
            <a:avLst>
              <a:gd name="adj1" fmla="val -82751"/>
              <a:gd name="adj2" fmla="val 9295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D64C70-BA87-7B2B-E4A2-54072226F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96ACB4F-3C19-9F45-B5AD-CCEEDDED1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343AD2D-D494-A85F-A1DA-F17353DDB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 Growth </a:t>
            </a:r>
            <a:r>
              <a:rPr lang="en-US" dirty="0">
                <a:sym typeface="Wingdings" pitchFamily="2" charset="2"/>
              </a:rPr>
              <a:t> Mistaken Impression that everything is new (and there is no history)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6E3EDE-5874-0398-A160-C7EB403B0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C951038-107B-80D5-BCED-F2AFCA5DD9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What’s new</a:t>
            </a:r>
          </a:p>
          <a:p>
            <a:pPr lvl="1"/>
            <a:r>
              <a:rPr lang="en-US" dirty="0"/>
              <a:t>The world is taking notice (in AI)</a:t>
            </a:r>
          </a:p>
          <a:p>
            <a:pPr lvl="1"/>
            <a:r>
              <a:rPr lang="en-US" dirty="0"/>
              <a:t>Fluency is much improved</a:t>
            </a:r>
          </a:p>
          <a:p>
            <a:r>
              <a:rPr lang="en-US" dirty="0"/>
              <a:t>What’s not new</a:t>
            </a:r>
          </a:p>
          <a:p>
            <a:pPr lvl="1"/>
            <a:r>
              <a:rPr lang="en-US" dirty="0"/>
              <a:t>Chatbots (and much of the tech)</a:t>
            </a:r>
          </a:p>
          <a:p>
            <a:pPr lvl="1"/>
            <a:r>
              <a:rPr lang="en-US" dirty="0"/>
              <a:t>SOTA-Chasing</a:t>
            </a:r>
          </a:p>
          <a:p>
            <a:pPr lvl="1"/>
            <a:r>
              <a:rPr lang="en-US" dirty="0"/>
              <a:t>New/better shiny objects</a:t>
            </a:r>
          </a:p>
          <a:p>
            <a:pPr lvl="2"/>
            <a:r>
              <a:rPr lang="en-US" dirty="0"/>
              <a:t>(with same old quality?)</a:t>
            </a:r>
          </a:p>
          <a:p>
            <a:pPr lvl="2"/>
            <a:r>
              <a:rPr lang="en-US" dirty="0"/>
              <a:t>Does SOTA-Chasing </a:t>
            </a:r>
            <a:r>
              <a:rPr lang="en-US" dirty="0">
                <a:sym typeface="Wingdings" pitchFamily="2" charset="2"/>
              </a:rPr>
              <a:t> Progress?</a:t>
            </a:r>
            <a:endParaRPr lang="en-US" dirty="0"/>
          </a:p>
          <a:p>
            <a:pPr lvl="1"/>
            <a:r>
              <a:rPr lang="en-US" dirty="0"/>
              <a:t>Trustworthiness is still wide open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5C55D96-236A-A3B7-72FF-D49D046A26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Scientific Literature doubles every 9 years (90% written since I started PhD)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3BE41-AE2D-5065-7E0D-4453B791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DB3C9-0CB5-A01C-50F1-2EDB25078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28</a:t>
            </a:fld>
            <a:endParaRPr lang="en-US"/>
          </a:p>
        </p:txBody>
      </p:sp>
      <p:pic>
        <p:nvPicPr>
          <p:cNvPr id="15" name="Content Placeholder 10">
            <a:extLst>
              <a:ext uri="{FF2B5EF4-FFF2-40B4-BE49-F238E27FC236}">
                <a16:creationId xmlns:a16="http://schemas.microsoft.com/office/drawing/2014/main" id="{04014C29-51E3-67DD-F4C1-53FF0B29D9C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124461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CA38-7E24-0FBA-F18D-350E95F5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E6C06-4FB1-A49F-A2F8-30240CCF7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15893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Strengths (fluency) and weaknesses (trustworthiness)</a:t>
            </a:r>
          </a:p>
          <a:p>
            <a:pPr lvl="1"/>
            <a:r>
              <a:rPr lang="en-US" dirty="0"/>
              <a:t>may be a consequence of choices we made in 1990s</a:t>
            </a:r>
          </a:p>
          <a:p>
            <a:r>
              <a:rPr lang="en-US" dirty="0"/>
              <a:t>We started EMNLP in 1990s for pragmatic reasons</a:t>
            </a:r>
          </a:p>
          <a:p>
            <a:pPr lvl="1"/>
            <a:r>
              <a:rPr lang="en-US" dirty="0"/>
              <a:t>Field had been attempting to do too much</a:t>
            </a:r>
          </a:p>
          <a:p>
            <a:pPr lvl="2"/>
            <a:r>
              <a:rPr lang="en-US" dirty="0"/>
              <a:t>and was accomplishing too little</a:t>
            </a:r>
          </a:p>
          <a:p>
            <a:pPr lvl="2"/>
            <a:r>
              <a:rPr lang="en-US" dirty="0"/>
              <a:t>(during a funding winter)</a:t>
            </a:r>
          </a:p>
          <a:p>
            <a:r>
              <a:rPr lang="en-US" dirty="0"/>
              <a:t>We chose to stop working on hard problems </a:t>
            </a:r>
          </a:p>
          <a:p>
            <a:pPr lvl="1"/>
            <a:r>
              <a:rPr lang="en-US" dirty="0"/>
              <a:t>(trustworthiness)</a:t>
            </a:r>
          </a:p>
          <a:p>
            <a:pPr lvl="1"/>
            <a:r>
              <a:rPr lang="en-US" dirty="0"/>
              <a:t>in order to make relatively quick progress on fluency</a:t>
            </a:r>
          </a:p>
          <a:p>
            <a:pPr lvl="1"/>
            <a:r>
              <a:rPr lang="en-US" dirty="0"/>
              <a:t>by reviving empirical methods from the 1950s </a:t>
            </a:r>
          </a:p>
          <a:p>
            <a:pPr lvl="2"/>
            <a:r>
              <a:rPr lang="en-US" dirty="0"/>
              <a:t>(Shannon, Skinner, Firth)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BA747-4537-278A-6339-30BAED782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E69D4-3005-CFCC-8BF7-000756327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29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D71F6-7417-924C-CD24-481D68AB081A}"/>
              </a:ext>
            </a:extLst>
          </p:cNvPr>
          <p:cNvSpPr txBox="1">
            <a:spLocks/>
          </p:cNvSpPr>
          <p:nvPr/>
        </p:nvSpPr>
        <p:spPr>
          <a:xfrm>
            <a:off x="8848325" y="1825625"/>
            <a:ext cx="30772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Deep Nets are</a:t>
            </a:r>
          </a:p>
          <a:p>
            <a:pPr lvl="1"/>
            <a:r>
              <a:rPr lang="en-US" sz="2000" dirty="0"/>
              <a:t>more fluent</a:t>
            </a:r>
          </a:p>
          <a:p>
            <a:pPr lvl="1"/>
            <a:r>
              <a:rPr lang="en-US" sz="2000" dirty="0"/>
              <a:t>than trustworthy</a:t>
            </a:r>
          </a:p>
          <a:p>
            <a:r>
              <a:rPr lang="en-US" sz="2400" dirty="0"/>
              <a:t>Pendulum Swung Too Far (2011)</a:t>
            </a:r>
          </a:p>
          <a:p>
            <a:pPr lvl="1"/>
            <a:r>
              <a:rPr lang="en-US" sz="2000" dirty="0"/>
              <a:t>Empiricism (1950s)</a:t>
            </a:r>
          </a:p>
          <a:p>
            <a:pPr lvl="1"/>
            <a:r>
              <a:rPr lang="en-US" sz="2000" dirty="0"/>
              <a:t>Rationalism (1970s)</a:t>
            </a:r>
          </a:p>
          <a:p>
            <a:pPr lvl="1"/>
            <a:r>
              <a:rPr lang="en-US" sz="2000" dirty="0"/>
              <a:t>Empiricism (1990s)</a:t>
            </a:r>
          </a:p>
          <a:p>
            <a:pPr lvl="1"/>
            <a:r>
              <a:rPr lang="en-US" sz="2000" dirty="0"/>
              <a:t>Deep Nets (2010s)</a:t>
            </a:r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F0F83EB0-6F0B-2699-B5AC-C8B6CA4434DF}"/>
              </a:ext>
            </a:extLst>
          </p:cNvPr>
          <p:cNvSpPr/>
          <p:nvPr/>
        </p:nvSpPr>
        <p:spPr>
          <a:xfrm>
            <a:off x="11137599" y="5181768"/>
            <a:ext cx="892341" cy="445626"/>
          </a:xfrm>
          <a:prstGeom prst="wedgeRoundRectCallout">
            <a:avLst>
              <a:gd name="adj1" fmla="val 3422"/>
              <a:gd name="adj2" fmla="val -234779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Truth</a:t>
            </a:r>
            <a:endParaRPr sz="2000" dirty="0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3C269CA0-64B0-6A98-DEC4-FB84F47B6CD2}"/>
              </a:ext>
            </a:extLst>
          </p:cNvPr>
          <p:cNvSpPr/>
          <p:nvPr/>
        </p:nvSpPr>
        <p:spPr>
          <a:xfrm>
            <a:off x="7888107" y="4583457"/>
            <a:ext cx="1131971" cy="445626"/>
          </a:xfrm>
          <a:prstGeom prst="wedgeRoundRectCallout">
            <a:avLst>
              <a:gd name="adj1" fmla="val 76652"/>
              <a:gd name="adj2" fmla="val -4924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BA005D0F-A6A7-04C9-D6F7-DE26FC4D282E}"/>
              </a:ext>
            </a:extLst>
          </p:cNvPr>
          <p:cNvSpPr/>
          <p:nvPr/>
        </p:nvSpPr>
        <p:spPr>
          <a:xfrm>
            <a:off x="7888107" y="4583457"/>
            <a:ext cx="1131971" cy="445626"/>
          </a:xfrm>
          <a:prstGeom prst="wedgeRoundRectCallout">
            <a:avLst>
              <a:gd name="adj1" fmla="val 80522"/>
              <a:gd name="adj2" fmla="val -9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FA11AE8D-80F0-01B4-8AB2-2688438CB3AF}"/>
              </a:ext>
            </a:extLst>
          </p:cNvPr>
          <p:cNvSpPr/>
          <p:nvPr/>
        </p:nvSpPr>
        <p:spPr>
          <a:xfrm>
            <a:off x="7888106" y="4583457"/>
            <a:ext cx="1131971" cy="445626"/>
          </a:xfrm>
          <a:prstGeom prst="wedgeRoundRectCallout">
            <a:avLst>
              <a:gd name="adj1" fmla="val 81489"/>
              <a:gd name="adj2" fmla="val -204062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Fluency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27920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2A971-0210-AF64-405D-D0972CA88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88B11-2372-113C-E079-8F61368CE1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D3C03-7456-1D8B-98CA-832B9017AC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924B64-B399-2B7F-7063-39120DC572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76F7B-F016-FDB4-BF0B-9061BD0B2E2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6A3FBB-0CDE-3938-9518-6802C0AF1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 11,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46A628-DF1F-A843-2F41-279D1C4B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C10-0065-AC4C-83D0-88A776A5E2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86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8956"/>
          <a:stretch/>
        </p:blipFill>
        <p:spPr>
          <a:xfrm>
            <a:off x="5785732" y="1543828"/>
            <a:ext cx="5207621" cy="3713974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159544"/>
            <a:ext cx="10515600" cy="1325563"/>
          </a:xfrm>
        </p:spPr>
        <p:txBody>
          <a:bodyPr>
            <a:normAutofit/>
          </a:bodyPr>
          <a:lstStyle/>
          <a:p>
            <a:r>
              <a:rPr lang="en-US" sz="7300" dirty="0"/>
              <a:t>Pendulum Swung Too Far</a:t>
            </a:r>
            <a:br>
              <a:rPr lang="en-US" sz="2800" dirty="0"/>
            </a:br>
            <a:r>
              <a:rPr lang="en-US" sz="1600" dirty="0" err="1"/>
              <a:t>ChatGPT’s</a:t>
            </a:r>
            <a:r>
              <a:rPr lang="en-US" sz="1600" dirty="0"/>
              <a:t> strengths (fluency) and weaknesses (trustworthiness) may be a consequence of choices we made in 1990s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13" y="1566672"/>
            <a:ext cx="5898237" cy="3609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5183"/>
          <a:stretch/>
        </p:blipFill>
        <p:spPr>
          <a:xfrm>
            <a:off x="4752135" y="5257802"/>
            <a:ext cx="5790417" cy="85752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A00A8B-4AE6-881B-644F-167D2C7F93CE}"/>
              </a:ext>
            </a:extLst>
          </p:cNvPr>
          <p:cNvCxnSpPr/>
          <p:nvPr/>
        </p:nvCxnSpPr>
        <p:spPr>
          <a:xfrm flipH="1">
            <a:off x="8817319" y="2078209"/>
            <a:ext cx="427442" cy="1520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FA79FA9B-6349-F4B3-B068-D78138007143}"/>
              </a:ext>
            </a:extLst>
          </p:cNvPr>
          <p:cNvSpPr/>
          <p:nvPr/>
        </p:nvSpPr>
        <p:spPr>
          <a:xfrm>
            <a:off x="10234515" y="4992513"/>
            <a:ext cx="1596965" cy="596613"/>
          </a:xfrm>
          <a:prstGeom prst="wedgeRoundRectCallout">
            <a:avLst>
              <a:gd name="adj1" fmla="val -60409"/>
              <a:gd name="adj2" fmla="val 30683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Mechanism</a:t>
            </a:r>
            <a:endParaRPr sz="2000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D45BC4C-473C-7E9B-AFAB-FCB28BD9B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B533E64-E672-F60A-7B57-23B2749F5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30</a:t>
            </a:fld>
            <a:endParaRPr lang="en-US"/>
          </a:p>
        </p:txBody>
      </p:sp>
      <p:sp>
        <p:nvSpPr>
          <p:cNvPr id="15" name="Google Shape;192;p14">
            <a:extLst>
              <a:ext uri="{FF2B5EF4-FFF2-40B4-BE49-F238E27FC236}">
                <a16:creationId xmlns:a16="http://schemas.microsoft.com/office/drawing/2014/main" id="{58A64215-3105-A4A3-B0E3-AD57232A9870}"/>
              </a:ext>
            </a:extLst>
          </p:cNvPr>
          <p:cNvSpPr/>
          <p:nvPr/>
        </p:nvSpPr>
        <p:spPr>
          <a:xfrm>
            <a:off x="3234932" y="5677556"/>
            <a:ext cx="1607336" cy="669081"/>
          </a:xfrm>
          <a:prstGeom prst="wedgeRoundRectCallout">
            <a:avLst>
              <a:gd name="adj1" fmla="val 68078"/>
              <a:gd name="adj2" fmla="val 1068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cs typeface="Arial"/>
                <a:sym typeface="Wingdings" pitchFamily="2" charset="2"/>
              </a:rPr>
              <a:t>We started EMNLP</a:t>
            </a:r>
            <a:endParaRPr sz="20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8C5B63C-C504-6623-3197-9F0148318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95034" y="0"/>
            <a:ext cx="1596966" cy="159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0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3BB6E1F-F23C-AB75-CF13-336AE6480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History does not repeat itself (but it rhymes)</a:t>
            </a:r>
          </a:p>
        </p:txBody>
      </p:sp>
      <p:pic>
        <p:nvPicPr>
          <p:cNvPr id="8" name="Content Placeholder 7" descr="A person with a mustache and glasses&#10;&#10;Description automatically generated">
            <a:extLst>
              <a:ext uri="{FF2B5EF4-FFF2-40B4-BE49-F238E27FC236}">
                <a16:creationId xmlns:a16="http://schemas.microsoft.com/office/drawing/2014/main" id="{E2B7355E-9639-5070-CAC1-67BB109CB7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0639" y="1768035"/>
            <a:ext cx="5654488" cy="4510968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B485D7A-C9D8-46C6-9D07-826344874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58165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Recent article in Guardian</a:t>
            </a:r>
          </a:p>
          <a:p>
            <a:pPr lvl="1"/>
            <a:r>
              <a:rPr lang="en-US" dirty="0"/>
              <a:t>Compared </a:t>
            </a:r>
            <a:r>
              <a:rPr lang="en-US" dirty="0" err="1"/>
              <a:t>ChatGPT</a:t>
            </a:r>
            <a:r>
              <a:rPr lang="en-US" dirty="0"/>
              <a:t> and </a:t>
            </a:r>
            <a:r>
              <a:rPr lang="en-US" dirty="0" err="1"/>
              <a:t>Weizenbaum's</a:t>
            </a:r>
            <a:r>
              <a:rPr lang="en-US" dirty="0"/>
              <a:t> ELIZA</a:t>
            </a:r>
          </a:p>
          <a:p>
            <a:pPr lvl="1"/>
            <a:r>
              <a:rPr lang="en-US" sz="1800" dirty="0">
                <a:hlinkClick r:id="rId3"/>
              </a:rPr>
              <a:t>https://www.theguardian.com/technology/2023/jul/25/joseph-weizenbaum-inventor-eliza-chatbot-turned-against-artificial-intelligence-ai</a:t>
            </a:r>
            <a:r>
              <a:rPr lang="en-US" sz="1800" dirty="0"/>
              <a:t> </a:t>
            </a:r>
          </a:p>
          <a:p>
            <a:r>
              <a:rPr lang="en-US" dirty="0"/>
              <a:t> As a TA for </a:t>
            </a:r>
            <a:r>
              <a:rPr lang="en-US" dirty="0" err="1"/>
              <a:t>Weizenbaum</a:t>
            </a:r>
            <a:r>
              <a:rPr lang="en-US" dirty="0"/>
              <a:t> (1978), </a:t>
            </a:r>
          </a:p>
          <a:p>
            <a:pPr lvl="1"/>
            <a:r>
              <a:rPr lang="en-US" dirty="0"/>
              <a:t>I know just how horrified he was </a:t>
            </a:r>
          </a:p>
          <a:p>
            <a:pPr lvl="1"/>
            <a:r>
              <a:rPr lang="en-US" dirty="0"/>
              <a:t>by how seriously people took ELIZA</a:t>
            </a:r>
          </a:p>
          <a:p>
            <a:r>
              <a:rPr lang="en-US" dirty="0"/>
              <a:t>Responsible AI</a:t>
            </a:r>
          </a:p>
          <a:p>
            <a:r>
              <a:rPr lang="en-US" dirty="0"/>
              <a:t>His views were not popular at MIT</a:t>
            </a:r>
          </a:p>
          <a:p>
            <a:pPr lvl="1"/>
            <a:r>
              <a:rPr lang="en-US" dirty="0"/>
              <a:t>at the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BF2B4-0031-0ED1-D247-24B5A520F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2F2AC-AA41-80D0-0B81-2BC231BCE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E04F56-70ED-8606-1B37-59F8650E8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8222" y="0"/>
            <a:ext cx="1837242" cy="18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3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940D0-4542-2A2A-92AB-B15EDB23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Hard are Hallucinations?</a:t>
            </a:r>
            <a:br>
              <a:rPr lang="en-US" dirty="0"/>
            </a:br>
            <a:r>
              <a:rPr lang="en-US" dirty="0"/>
              <a:t>Yogi Berra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A8E3A0-2504-7DA8-4342-2138633900E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741051" y="1762057"/>
                <a:ext cx="5181600" cy="4351338"/>
              </a:xfrm>
            </p:spPr>
            <p:txBody>
              <a:bodyPr/>
              <a:lstStyle/>
              <a:p>
                <a:r>
                  <a:rPr lang="en-US" dirty="0"/>
                  <a:t>Assuming </a:t>
                </a:r>
                <a:r>
                  <a:rPr lang="en-US" dirty="0" err="1"/>
                  <a:t>ChatGPT’s</a:t>
                </a:r>
                <a:r>
                  <a:rPr lang="en-US" dirty="0"/>
                  <a:t> strengths &amp; weaknesses </a:t>
                </a:r>
              </a:p>
              <a:p>
                <a:pPr lvl="1"/>
                <a:r>
                  <a:rPr lang="en-US" dirty="0"/>
                  <a:t>are a consequence of our choices from 1990s</a:t>
                </a:r>
              </a:p>
              <a:p>
                <a:pPr lvl="1"/>
                <a:r>
                  <a:rPr lang="en-US" dirty="0"/>
                  <a:t>and it took three decades to do well on fluency</a:t>
                </a:r>
              </a:p>
              <a:p>
                <a:pPr lvl="1"/>
                <a:r>
                  <a:rPr lang="en-US" dirty="0"/>
                  <a:t>and fluency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trustworthiness</a:t>
                </a:r>
              </a:p>
              <a:p>
                <a:r>
                  <a:rPr lang="en-US" dirty="0"/>
                  <a:t>then not soon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A8E3A0-2504-7DA8-4342-2138633900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41051" y="1762057"/>
                <a:ext cx="5181600" cy="4351338"/>
              </a:xfrm>
              <a:blipFill>
                <a:blip r:embed="rId2"/>
                <a:stretch>
                  <a:fillRect l="-1956" t="-2326" r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85FA52-FE55-8257-1199-451120BF7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762057"/>
            <a:ext cx="5181600" cy="4351338"/>
          </a:xfrm>
        </p:spPr>
        <p:txBody>
          <a:bodyPr/>
          <a:lstStyle/>
          <a:p>
            <a:r>
              <a:rPr lang="en-US" dirty="0"/>
              <a:t>Possible answers:</a:t>
            </a:r>
          </a:p>
          <a:p>
            <a:pPr lvl="1"/>
            <a:r>
              <a:rPr lang="en-US" dirty="0"/>
              <a:t>Soon: “See next release”</a:t>
            </a:r>
          </a:p>
          <a:p>
            <a:pPr lvl="1"/>
            <a:r>
              <a:rPr lang="en-US" dirty="0"/>
              <a:t>Eventually, but not soon: </a:t>
            </a:r>
          </a:p>
          <a:p>
            <a:pPr lvl="2"/>
            <a:r>
              <a:rPr lang="en-US" b="0" i="0" dirty="0">
                <a:solidFill>
                  <a:srgbClr val="212529"/>
                </a:solidFill>
                <a:effectLst/>
                <a:latin typeface="Assistant" panose="020F0502020204030204" pitchFamily="34" charset="0"/>
              </a:rPr>
              <a:t>“Next Year in Jerusalem”</a:t>
            </a:r>
          </a:p>
          <a:p>
            <a:pPr lvl="2"/>
            <a:r>
              <a:rPr lang="en-US" dirty="0"/>
              <a:t>History of Machine Translation (MT)</a:t>
            </a:r>
          </a:p>
          <a:p>
            <a:pPr lvl="3"/>
            <a:r>
              <a:rPr lang="en-US" dirty="0"/>
              <a:t>When will MT be practical?</a:t>
            </a:r>
          </a:p>
          <a:p>
            <a:pPr lvl="3"/>
            <a:r>
              <a:rPr lang="en-US" dirty="0"/>
              <a:t>Prediction from 1950s: 5 years </a:t>
            </a:r>
          </a:p>
          <a:p>
            <a:pPr lvl="1"/>
            <a:r>
              <a:rPr lang="en-US" dirty="0"/>
              <a:t>Never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3F79A-7D6C-D9CD-D4AC-B8D2A7FA5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36980-FB18-FEEA-CA92-8AF2D6E6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409AC51-B09C-73E0-5842-600F109F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ChatGPT</a:t>
            </a:r>
            <a:r>
              <a:rPr lang="en-US" dirty="0"/>
              <a:t> Hallucinates on CBS ``60 Minutes’’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https://www.youtube.com/watch?v=1wzPr4cUoMQ&amp;t=463s</a:t>
            </a:r>
            <a:r>
              <a:rPr lang="en-US" sz="3200" dirty="0"/>
              <a:t> </a:t>
            </a:r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38520250-6AEE-D522-14A1-6E890DED75CC}"/>
              </a:ext>
            </a:extLst>
          </p:cNvPr>
          <p:cNvSpPr txBox="1">
            <a:spLocks/>
          </p:cNvSpPr>
          <p:nvPr/>
        </p:nvSpPr>
        <p:spPr>
          <a:xfrm>
            <a:off x="4358309" y="4551705"/>
            <a:ext cx="7635245" cy="89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pic>
        <p:nvPicPr>
          <p:cNvPr id="7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EB73FF-0871-6F7B-EF3C-64557420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53" y="1647657"/>
            <a:ext cx="8741160" cy="462007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410C93-B51D-A051-429F-71B38A670AD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2F533-00C2-E03A-F5B4-A822C73481A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FEA250-3342-A646-B643-53E371B4A84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2943329-8DD7-9163-31CE-146D13942F58}"/>
              </a:ext>
            </a:extLst>
          </p:cNvPr>
          <p:cNvSpPr/>
          <p:nvPr/>
        </p:nvSpPr>
        <p:spPr>
          <a:xfrm>
            <a:off x="5458609" y="4520808"/>
            <a:ext cx="1472883" cy="415094"/>
          </a:xfrm>
          <a:prstGeom prst="wedgeRoundRectCallout">
            <a:avLst>
              <a:gd name="adj1" fmla="val -26102"/>
              <a:gd name="adj2" fmla="val -2938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Hallucination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5E61DDD-2BD2-489A-7EB3-B3C8C60C77F6}"/>
              </a:ext>
            </a:extLst>
          </p:cNvPr>
          <p:cNvSpPr/>
          <p:nvPr/>
        </p:nvSpPr>
        <p:spPr>
          <a:xfrm>
            <a:off x="6405282" y="1939481"/>
            <a:ext cx="959361" cy="415094"/>
          </a:xfrm>
          <a:prstGeom prst="wedgeRoundRectCallout">
            <a:avLst>
              <a:gd name="adj1" fmla="val -79002"/>
              <a:gd name="adj2" fmla="val -29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22B74-8664-466E-2616-921CAA3C4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CEB78AE-B924-24C0-9A8E-2BDF7C4D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9777B53-E312-3F24-0423-05CE50C22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896" y="1647657"/>
            <a:ext cx="1647657" cy="164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963870-0AF9-31A9-F135-CE7B31E3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Constructive Suggestions for Hallucinations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6219D6E-5B5A-71AD-20D3-D15DB3EB6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8D3F58-0C7A-7632-53F5-534FE70F7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550023"/>
            <a:ext cx="5157787" cy="2639639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Low Road: </a:t>
            </a:r>
          </a:p>
          <a:p>
            <a:pPr lvl="1"/>
            <a:r>
              <a:rPr lang="en-US" dirty="0"/>
              <a:t>Give up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Middle Road</a:t>
            </a:r>
          </a:p>
          <a:p>
            <a:pPr lvl="1"/>
            <a:r>
              <a:rPr lang="en-US" dirty="0"/>
              <a:t>Fact-checking with 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High Road</a:t>
            </a:r>
          </a:p>
          <a:p>
            <a:pPr lvl="1"/>
            <a:r>
              <a:rPr lang="en-US" dirty="0"/>
              <a:t>Revive Rationalism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3EB7012-1302-4F61-C5A6-07C5A3C35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Query: </a:t>
            </a:r>
            <a:r>
              <a:rPr lang="en-US" b="0" i="1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Lesley Stahl works for which company</a:t>
            </a:r>
            <a:endParaRPr lang="en-US" i="1" dirty="0"/>
          </a:p>
        </p:txBody>
      </p:sp>
      <p:pic>
        <p:nvPicPr>
          <p:cNvPr id="12" name="Content Placeholder 11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ED138E74-D563-3A94-CC29-C4F5311769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2793631"/>
            <a:ext cx="5183188" cy="31074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36B08-B6EB-7DFB-BA02-AEC4DB239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8D69D-81F0-26BA-82A5-826DA879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34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C6ED5DF9-2041-8BA0-F9E0-BE614F30D6BC}"/>
              </a:ext>
            </a:extLst>
          </p:cNvPr>
          <p:cNvSpPr/>
          <p:nvPr/>
        </p:nvSpPr>
        <p:spPr>
          <a:xfrm>
            <a:off x="6019801" y="3879791"/>
            <a:ext cx="660242" cy="415094"/>
          </a:xfrm>
          <a:prstGeom prst="wedgeRoundRectCallout">
            <a:avLst>
              <a:gd name="adj1" fmla="val 108690"/>
              <a:gd name="adj2" fmla="val -158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CBS</a:t>
            </a:r>
          </a:p>
        </p:txBody>
      </p:sp>
      <p:pic>
        <p:nvPicPr>
          <p:cNvPr id="15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B0B18A-BF25-87A9-84D4-DBBDB5C77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79" y="1289033"/>
            <a:ext cx="4120096" cy="21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5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E10A448-7615-BC3A-2D54-5A5D31ABC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Fact-Checking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937D30-DD06-DEB7-C173-541FC49D5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claims need to be checked?</a:t>
            </a:r>
          </a:p>
          <a:p>
            <a:r>
              <a:rPr lang="en-US" dirty="0"/>
              <a:t>How do we create queries?</a:t>
            </a:r>
          </a:p>
          <a:p>
            <a:r>
              <a:rPr lang="en-US" dirty="0"/>
              <a:t>When we get search results, then what?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4A39D-61F0-8E9B-EA26-E195E1F73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9C797A-9CDC-4C8C-0E27-E57AAC73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38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E2C5A3F-BAE4-5690-B076-9A553DF0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Acronyms: A Simple Case for Fact-Checking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873E3B5-A59F-91B3-FDC4-C862854CE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1585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Acronyms are easier</a:t>
            </a:r>
          </a:p>
          <a:p>
            <a:pPr lvl="1"/>
            <a:r>
              <a:rPr lang="en-US" dirty="0"/>
              <a:t>Google Translate is better on long forms (LFs) than short forms (SFs)</a:t>
            </a:r>
          </a:p>
          <a:p>
            <a:pPr lvl="2"/>
            <a:r>
              <a:rPr lang="en-US" dirty="0"/>
              <a:t>Use Google to translate LFs to target language (English)</a:t>
            </a:r>
          </a:p>
          <a:p>
            <a:pPr lvl="2"/>
            <a:r>
              <a:rPr lang="en-US" dirty="0"/>
              <a:t>Generate candidate SFs in target</a:t>
            </a:r>
          </a:p>
          <a:p>
            <a:pPr lvl="2"/>
            <a:r>
              <a:rPr lang="en-US" dirty="0"/>
              <a:t>Use search to verify candidates</a:t>
            </a:r>
          </a:p>
          <a:p>
            <a:r>
              <a:rPr lang="en-US" dirty="0"/>
              <a:t>Co-author (Richard Yue) </a:t>
            </a:r>
          </a:p>
          <a:p>
            <a:pPr lvl="1"/>
            <a:r>
              <a:rPr lang="en-US" dirty="0"/>
              <a:t>used to be a professional translator</a:t>
            </a:r>
          </a:p>
          <a:p>
            <a:r>
              <a:rPr lang="en-US" dirty="0"/>
              <a:t>Metrics matter:</a:t>
            </a:r>
          </a:p>
          <a:p>
            <a:pPr lvl="1"/>
            <a:r>
              <a:rPr lang="en-US" dirty="0"/>
              <a:t>Terminology: </a:t>
            </a:r>
          </a:p>
          <a:p>
            <a:pPr lvl="2"/>
            <a:r>
              <a:rPr lang="en-US" dirty="0"/>
              <a:t>important to translators</a:t>
            </a:r>
          </a:p>
          <a:p>
            <a:pPr lvl="2"/>
            <a:r>
              <a:rPr lang="en-US" dirty="0"/>
              <a:t>(But less so for BLEU)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D917036-632B-AD4A-E49F-1FE34EDA3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492497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De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nombreux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facteurs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de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risque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participent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au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développement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de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cette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pathologie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,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parmi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lesquels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les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acides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gras trans (AGT).</a:t>
            </a:r>
            <a:endParaRPr lang="en-US" sz="2000" b="0" i="0" dirty="0">
              <a:solidFill>
                <a:srgbClr val="333333"/>
              </a:solidFill>
              <a:effectLst/>
              <a:latin typeface="inherit"/>
            </a:endParaRPr>
          </a:p>
          <a:p>
            <a:pPr fontAlgn="base"/>
            <a:r>
              <a:rPr lang="en-US" sz="2000" b="0" i="0" dirty="0">
                <a:solidFill>
                  <a:srgbClr val="333333"/>
                </a:solidFill>
                <a:effectLst/>
                <a:latin typeface="inherit"/>
              </a:rPr>
              <a:t>... 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une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diminution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d’expression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de 12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gènes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mutés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dans </a:t>
            </a:r>
            <a:r>
              <a:rPr lang="en-US" sz="2000" b="0" i="1" dirty="0" err="1">
                <a:solidFill>
                  <a:srgbClr val="333333"/>
                </a:solidFill>
                <a:effectLst/>
                <a:latin typeface="inherit"/>
              </a:rPr>
              <a:t>l’anémie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herit"/>
              </a:rPr>
              <a:t> de Fanconi (AF)</a:t>
            </a:r>
            <a:endParaRPr lang="en-US" sz="2000" b="0" i="0" dirty="0">
              <a:solidFill>
                <a:srgbClr val="333333"/>
              </a:solidFill>
              <a:effectLst/>
              <a:latin typeface="inherit"/>
            </a:endParaRP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6D809E-4F07-0D36-38B1-78357CA1C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445200-E23C-F131-6C68-904F27235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36</a:t>
            </a:fld>
            <a:endParaRPr lang="en-US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CEE0FE0-6D5D-EF9E-0BF0-3E7D15325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115" y="3196415"/>
            <a:ext cx="5330570" cy="3593096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FD28E4A-85C3-3D1D-A7EC-E3ADF2FECE5C}"/>
              </a:ext>
            </a:extLst>
          </p:cNvPr>
          <p:cNvSpPr/>
          <p:nvPr/>
        </p:nvSpPr>
        <p:spPr>
          <a:xfrm>
            <a:off x="7599923" y="2237721"/>
            <a:ext cx="2425624" cy="411660"/>
          </a:xfrm>
          <a:prstGeom prst="roundRect">
            <a:avLst/>
          </a:prstGeom>
          <a:solidFill>
            <a:srgbClr val="FFC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9726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9D0B-CC2D-1AC1-E22B-70044CF75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Fact-Checking Take-Aways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A45E2-9837-DFDB-D517-73491653B4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Short-term patch for hallucinations</a:t>
            </a:r>
          </a:p>
          <a:p>
            <a:r>
              <a:rPr lang="en-US" dirty="0"/>
              <a:t>Acronyms:</a:t>
            </a:r>
          </a:p>
          <a:p>
            <a:pPr lvl="1"/>
            <a:r>
              <a:rPr lang="en-US" dirty="0"/>
              <a:t>Easy special case of hallucinations </a:t>
            </a:r>
          </a:p>
          <a:p>
            <a:r>
              <a:rPr lang="en-US" dirty="0"/>
              <a:t>Don’t re-invent the wheel</a:t>
            </a:r>
          </a:p>
          <a:p>
            <a:pPr lvl="1"/>
            <a:r>
              <a:rPr lang="en-US" dirty="0"/>
              <a:t>Re-use existing tools: Search</a:t>
            </a:r>
          </a:p>
          <a:p>
            <a:r>
              <a:rPr lang="en-US" dirty="0"/>
              <a:t>Standard Loss/Metrics</a:t>
            </a:r>
          </a:p>
          <a:p>
            <a:pPr lvl="1"/>
            <a:r>
              <a:rPr lang="en-US" dirty="0"/>
              <a:t>Insufficient Penalty for Fatal Errors</a:t>
            </a:r>
          </a:p>
          <a:p>
            <a:pPr lvl="2"/>
            <a:r>
              <a:rPr lang="en-US" dirty="0"/>
              <a:t>Terminology</a:t>
            </a:r>
          </a:p>
          <a:p>
            <a:pPr lvl="2"/>
            <a:r>
              <a:rPr lang="en-US" dirty="0"/>
              <a:t>Responsible AI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86A9FC-F2A3-7E74-D136-D909AFD1CD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Agreement: </a:t>
            </a:r>
          </a:p>
          <a:p>
            <a:pPr lvl="1"/>
            <a:r>
              <a:rPr lang="en-US" dirty="0" err="1"/>
              <a:t>hyp</a:t>
            </a:r>
            <a:r>
              <a:rPr lang="en-US" dirty="0"/>
              <a:t> = gold</a:t>
            </a:r>
          </a:p>
          <a:p>
            <a:r>
              <a:rPr lang="en-US" dirty="0"/>
              <a:t>Verification:</a:t>
            </a:r>
          </a:p>
          <a:p>
            <a:pPr lvl="1"/>
            <a:r>
              <a:rPr lang="en-US" dirty="0"/>
              <a:t>Search finds 2+ examples in publications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34F57-3DC7-0330-3AC8-F1A7C387C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2E282-B6C5-41B2-DCC9-C37F21E8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 descr="A table with text and numbers&#10;&#10;Description automatically generated">
            <a:extLst>
              <a:ext uri="{FF2B5EF4-FFF2-40B4-BE49-F238E27FC236}">
                <a16:creationId xmlns:a16="http://schemas.microsoft.com/office/drawing/2014/main" id="{4DB99FFB-64A9-61B6-9375-111C5F1D6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3903995"/>
            <a:ext cx="4814662" cy="254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6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5DB23D-DA0F-6FC9-7532-3BB646E06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Simple Example: Arithmetic</a:t>
            </a:r>
            <a:br>
              <a:rPr lang="en-US" dirty="0"/>
            </a:br>
            <a:r>
              <a:rPr lang="en-US" sz="3200" dirty="0"/>
              <a:t>(Chomsky: Capturing Relevant Generalizations)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5A836-134F-ADC3-86FF-3E89D7542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Hypothetical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935F96-651D-BF69-4B92-4722FBC3AC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Suppose </a:t>
            </a:r>
            <a:r>
              <a:rPr lang="en-US" dirty="0" err="1"/>
              <a:t>ChatGPT</a:t>
            </a:r>
            <a:endParaRPr lang="en-US" dirty="0"/>
          </a:p>
          <a:p>
            <a:pPr lvl="1"/>
            <a:r>
              <a:rPr lang="en-US" dirty="0"/>
              <a:t>can add two small numbers</a:t>
            </a:r>
          </a:p>
          <a:p>
            <a:r>
              <a:rPr lang="en-US" dirty="0"/>
              <a:t>But for large numbers,</a:t>
            </a:r>
          </a:p>
          <a:p>
            <a:pPr lvl="1"/>
            <a:r>
              <a:rPr lang="en-US" dirty="0"/>
              <a:t>it makes up answers</a:t>
            </a:r>
          </a:p>
          <a:p>
            <a:pPr lvl="1"/>
            <a:endParaRPr lang="en-US" dirty="0"/>
          </a:p>
          <a:p>
            <a:r>
              <a:rPr lang="en-US" dirty="0"/>
              <a:t>After each release,</a:t>
            </a:r>
          </a:p>
          <a:p>
            <a:pPr lvl="1"/>
            <a:r>
              <a:rPr lang="en-US" dirty="0"/>
              <a:t>“small” gets “bigger”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B6684B-FA48-B234-D558-ED1D09C85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Is this progress?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1239E3-BECA-AA2D-A090-95E016D4F9B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Empiricism</a:t>
            </a:r>
          </a:p>
          <a:p>
            <a:pPr lvl="1"/>
            <a:r>
              <a:rPr lang="en-US" dirty="0"/>
              <a:t>According to SOTA-Chasing,</a:t>
            </a:r>
          </a:p>
          <a:p>
            <a:pPr lvl="2"/>
            <a:r>
              <a:rPr lang="en-US" dirty="0"/>
              <a:t>Yes</a:t>
            </a:r>
          </a:p>
          <a:p>
            <a:r>
              <a:rPr lang="en-US" dirty="0"/>
              <a:t>Rationalism</a:t>
            </a:r>
          </a:p>
          <a:p>
            <a:pPr lvl="1"/>
            <a:r>
              <a:rPr lang="en-US" dirty="0"/>
              <a:t>According to Minsky &amp; Chomsky,</a:t>
            </a:r>
          </a:p>
          <a:p>
            <a:pPr lvl="2"/>
            <a:r>
              <a:rPr lang="en-US" dirty="0"/>
              <a:t>No</a:t>
            </a:r>
          </a:p>
          <a:p>
            <a:pPr lvl="2"/>
            <a:r>
              <a:rPr lang="en-US" dirty="0" err="1"/>
              <a:t>ChatGPT</a:t>
            </a:r>
            <a:r>
              <a:rPr lang="en-US" dirty="0"/>
              <a:t> is not mastering concepts</a:t>
            </a:r>
          </a:p>
          <a:p>
            <a:pPr lvl="2"/>
            <a:r>
              <a:rPr lang="en-US" dirty="0"/>
              <a:t>“Stochastic Parrots”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260DC0-5E58-53FE-9555-362D88BB2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3D73E-02CC-DC13-0496-7F089F9C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0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Perceptron: “Can’t Compute Parity”</a:t>
            </a:r>
            <a:br>
              <a:rPr lang="en-US" sz="4000" dirty="0"/>
            </a:br>
            <a:r>
              <a:rPr lang="en-US" sz="4000" dirty="0"/>
              <a:t>(Capturing Relevant Generalizations)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Oval 5"/>
          <p:cNvSpPr/>
          <p:nvPr/>
        </p:nvSpPr>
        <p:spPr>
          <a:xfrm>
            <a:off x="5384801" y="3300419"/>
            <a:ext cx="2370666" cy="756355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Odd</a:t>
            </a:r>
          </a:p>
        </p:txBody>
      </p:sp>
      <p:sp>
        <p:nvSpPr>
          <p:cNvPr id="7" name="Oval 6"/>
          <p:cNvSpPr/>
          <p:nvPr/>
        </p:nvSpPr>
        <p:spPr>
          <a:xfrm>
            <a:off x="1921933" y="3239653"/>
            <a:ext cx="2370666" cy="756355"/>
          </a:xfrm>
          <a:prstGeom prst="ellipse">
            <a:avLst/>
          </a:prstGeom>
          <a:solidFill>
            <a:schemeClr val="accent1"/>
          </a:solidFill>
          <a:ln w="152400" cmpd="thickThin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Even</a:t>
            </a:r>
          </a:p>
        </p:txBody>
      </p:sp>
      <p:sp>
        <p:nvSpPr>
          <p:cNvPr id="8" name="Arc 7"/>
          <p:cNvSpPr/>
          <p:nvPr/>
        </p:nvSpPr>
        <p:spPr>
          <a:xfrm flipV="1">
            <a:off x="3581400" y="3680178"/>
            <a:ext cx="2822222" cy="1127207"/>
          </a:xfrm>
          <a:prstGeom prst="arc">
            <a:avLst>
              <a:gd name="adj1" fmla="val 10817829"/>
              <a:gd name="adj2" fmla="val 0"/>
            </a:avLst>
          </a:prstGeom>
          <a:ln w="762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/>
          <p:cNvSpPr/>
          <p:nvPr/>
        </p:nvSpPr>
        <p:spPr>
          <a:xfrm rot="10800000" flipV="1">
            <a:off x="3581400" y="2490623"/>
            <a:ext cx="2822222" cy="1127207"/>
          </a:xfrm>
          <a:prstGeom prst="arc">
            <a:avLst>
              <a:gd name="adj1" fmla="val 10817829"/>
              <a:gd name="adj2" fmla="val 0"/>
            </a:avLst>
          </a:prstGeom>
          <a:ln w="762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/>
          <p:cNvSpPr/>
          <p:nvPr/>
        </p:nvSpPr>
        <p:spPr>
          <a:xfrm rot="8770373" flipV="1">
            <a:off x="1814689" y="1977429"/>
            <a:ext cx="386644" cy="2645978"/>
          </a:xfrm>
          <a:prstGeom prst="arc">
            <a:avLst>
              <a:gd name="adj1" fmla="val 10817829"/>
              <a:gd name="adj2" fmla="val 0"/>
            </a:avLst>
          </a:prstGeom>
          <a:ln w="762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/>
          <p:cNvSpPr/>
          <p:nvPr/>
        </p:nvSpPr>
        <p:spPr>
          <a:xfrm rot="13141526" flipV="1">
            <a:off x="7442201" y="2052487"/>
            <a:ext cx="386644" cy="2645978"/>
          </a:xfrm>
          <a:prstGeom prst="arc">
            <a:avLst>
              <a:gd name="adj1" fmla="val 10817829"/>
              <a:gd name="adj2" fmla="val 0"/>
            </a:avLst>
          </a:prstGeom>
          <a:ln w="762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730044" y="1874674"/>
            <a:ext cx="361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11888" y="4869732"/>
            <a:ext cx="361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02979" y="1734686"/>
            <a:ext cx="361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0063" y="1693832"/>
            <a:ext cx="361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0</a:t>
            </a:r>
            <a:endParaRPr lang="en-US" sz="3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76675" y="2921535"/>
            <a:ext cx="2542822" cy="481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ular Callout 16"/>
              <p:cNvSpPr/>
              <p:nvPr/>
            </p:nvSpPr>
            <p:spPr>
              <a:xfrm>
                <a:off x="8974874" y="952729"/>
                <a:ext cx="2357063" cy="1141033"/>
              </a:xfrm>
              <a:prstGeom prst="wedgeRectCallout">
                <a:avLst>
                  <a:gd name="adj1" fmla="val -60202"/>
                  <a:gd name="adj2" fmla="val 3876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0" dirty="0"/>
                  <a:t>All Cases in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mr-IN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3200" dirty="0"/>
                  <a:t> Space</a:t>
                </a:r>
              </a:p>
            </p:txBody>
          </p:sp>
        </mc:Choice>
        <mc:Fallback xmlns="">
          <p:sp>
            <p:nvSpPr>
              <p:cNvPr id="17" name="Rectangular Callout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4874" y="952729"/>
                <a:ext cx="2357063" cy="1141033"/>
              </a:xfrm>
              <a:prstGeom prst="wedgeRectCallout">
                <a:avLst>
                  <a:gd name="adj1" fmla="val -60202"/>
                  <a:gd name="adj2" fmla="val 38763"/>
                </a:avLst>
              </a:prstGeom>
              <a:blipFill>
                <a:blip r:embed="rId3"/>
                <a:stretch>
                  <a:fillRect t="-2174" r="-2899" b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ular Callout 17"/>
              <p:cNvSpPr/>
              <p:nvPr/>
            </p:nvSpPr>
            <p:spPr>
              <a:xfrm>
                <a:off x="9239889" y="3000455"/>
                <a:ext cx="2743200" cy="1149708"/>
              </a:xfrm>
              <a:prstGeom prst="wedgeRectCallout">
                <a:avLst>
                  <a:gd name="adj1" fmla="val -24507"/>
                  <a:gd name="adj2" fmla="val 852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ea typeface="Cambria Math" charset="0"/>
                    <a:cs typeface="Cambria Math" charset="0"/>
                  </a:rPr>
                  <a:t>Some Cases in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d>
                      <m:dPr>
                        <m:ctrlPr>
                          <a:rPr lang="mr-IN" sz="320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200" dirty="0"/>
                  <a:t> Space</a:t>
                </a:r>
              </a:p>
            </p:txBody>
          </p:sp>
        </mc:Choice>
        <mc:Fallback xmlns="">
          <p:sp>
            <p:nvSpPr>
              <p:cNvPr id="18" name="Rectangular Callout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889" y="3000455"/>
                <a:ext cx="2743200" cy="1149708"/>
              </a:xfrm>
              <a:prstGeom prst="wedgeRectCallout">
                <a:avLst>
                  <a:gd name="adj1" fmla="val -24507"/>
                  <a:gd name="adj2" fmla="val 85267"/>
                </a:avLst>
              </a:prstGeom>
              <a:blipFill>
                <a:blip r:embed="rId4"/>
                <a:stretch>
                  <a:fillRect l="-1835" t="-1600" r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ular Callout 18"/>
              <p:cNvSpPr/>
              <p:nvPr/>
            </p:nvSpPr>
            <p:spPr>
              <a:xfrm>
                <a:off x="4205928" y="6038596"/>
                <a:ext cx="3780144" cy="682879"/>
              </a:xfrm>
              <a:prstGeom prst="wedgeRectCallout">
                <a:avLst>
                  <a:gd name="adj1" fmla="val 48339"/>
                  <a:gd name="adj2" fmla="val -9865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Regression: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 dirty="0"/>
                  <a:t> order poly requires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/>
                  <a:t> parameters</a:t>
                </a:r>
              </a:p>
            </p:txBody>
          </p:sp>
        </mc:Choice>
        <mc:Fallback xmlns="">
          <p:sp>
            <p:nvSpPr>
              <p:cNvPr id="19" name="Rectangular Callout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928" y="6038596"/>
                <a:ext cx="3780144" cy="682879"/>
              </a:xfrm>
              <a:prstGeom prst="wedgeRectCallout">
                <a:avLst>
                  <a:gd name="adj1" fmla="val 48339"/>
                  <a:gd name="adj2" fmla="val -98659"/>
                </a:avLst>
              </a:prstGeom>
              <a:blipFill>
                <a:blip r:embed="rId5"/>
                <a:stretch>
                  <a:fillRect r="-667" b="-20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C5132A-6F5C-89E8-055B-3E47CB9E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 descr="Perceptrons: An Introduction to Computational Geometry">
            <a:extLst>
              <a:ext uri="{FF2B5EF4-FFF2-40B4-BE49-F238E27FC236}">
                <a16:creationId xmlns:a16="http://schemas.microsoft.com/office/drawing/2014/main" id="{E13E45D0-DB3F-B74E-4EA0-3283190A3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3" y="4026463"/>
            <a:ext cx="1854029" cy="278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7EE3161-1C5F-57CD-C1D4-B0F86720445D}"/>
              </a:ext>
            </a:extLst>
          </p:cNvPr>
          <p:cNvSpPr txBox="1"/>
          <p:nvPr/>
        </p:nvSpPr>
        <p:spPr>
          <a:xfrm>
            <a:off x="1921932" y="5987180"/>
            <a:ext cx="2194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Minsky rejects deep nets (1969)</a:t>
            </a:r>
          </a:p>
        </p:txBody>
      </p:sp>
    </p:spTree>
    <p:extLst>
      <p:ext uri="{BB962C8B-B14F-4D97-AF65-F5344CB8AC3E}">
        <p14:creationId xmlns:p14="http://schemas.microsoft.com/office/powerpoint/2010/main" val="5427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2E4D0-9C64-1DCF-E269-34CA9A9B0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Benchmarking: </a:t>
            </a:r>
            <a:br>
              <a:rPr lang="en-US" dirty="0"/>
            </a:br>
            <a:r>
              <a:rPr lang="en-US" dirty="0"/>
              <a:t>Big Fan of Metrics (EMNLP)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B14CA0-44D7-ADA9-BA13-0CB4EF362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Clichés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8A71-321D-D536-615D-7C606F559F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Whatever you measure, you get</a:t>
            </a:r>
          </a:p>
          <a:p>
            <a:r>
              <a:rPr lang="en-US" i="1" dirty="0"/>
              <a:t>Be careful what you ask for</a:t>
            </a:r>
          </a:p>
          <a:p>
            <a:r>
              <a:rPr lang="en-US" b="0" i="1" u="none" strike="noStrike" dirty="0">
                <a:effectLst/>
                <a:latin typeface="Roboto" panose="02000000000000000000" pitchFamily="2" charset="0"/>
              </a:rPr>
              <a:t>It’s difficult to make </a:t>
            </a:r>
            <a:r>
              <a:rPr lang="en-US" i="1" dirty="0">
                <a:latin typeface="Roboto" panose="02000000000000000000" pitchFamily="2" charset="0"/>
              </a:rPr>
              <a:t>p</a:t>
            </a:r>
            <a:r>
              <a:rPr lang="en-US" b="0" i="1" u="none" strike="noStrike" dirty="0">
                <a:effectLst/>
                <a:latin typeface="Roboto" panose="02000000000000000000" pitchFamily="2" charset="0"/>
              </a:rPr>
              <a:t>redictions, especially about the future</a:t>
            </a:r>
          </a:p>
          <a:p>
            <a:pPr lvl="1"/>
            <a:r>
              <a:rPr lang="en-US" dirty="0"/>
              <a:t>Yogi Berra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7F254C7-2EE0-0AF3-66A6-18DDCCD9F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Lack of Substance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0975A-FDE4-66DD-B589-34272E2C692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SOTA-Chasing</a:t>
            </a:r>
          </a:p>
          <a:p>
            <a:r>
              <a:rPr lang="en-US" dirty="0"/>
              <a:t>Pointless Mindless Metrics</a:t>
            </a:r>
          </a:p>
          <a:p>
            <a:pPr lvl="1"/>
            <a:r>
              <a:rPr lang="en-US" dirty="0"/>
              <a:t>(The point should be to make progress on a real problem)</a:t>
            </a:r>
          </a:p>
          <a:p>
            <a:r>
              <a:rPr lang="en-US" dirty="0"/>
              <a:t>Experimental Psychology</a:t>
            </a:r>
          </a:p>
          <a:p>
            <a:pPr lvl="1"/>
            <a:r>
              <a:rPr lang="en-US" dirty="0"/>
              <a:t>Validity</a:t>
            </a:r>
          </a:p>
          <a:p>
            <a:pPr lvl="1"/>
            <a:r>
              <a:rPr lang="en-US" dirty="0"/>
              <a:t>Reliability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7D146-A198-AFCA-5BCD-7FE19CC1D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AD4B2-73E7-00A8-1483-3C6AED188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4</a:t>
            </a:fld>
            <a:endParaRPr lang="en-US"/>
          </a:p>
        </p:txBody>
      </p:sp>
      <p:pic>
        <p:nvPicPr>
          <p:cNvPr id="9" name="Content Placeholder 7" descr="A screenshot of a website&#10;&#10;Description automatically generated">
            <a:extLst>
              <a:ext uri="{FF2B5EF4-FFF2-40B4-BE49-F238E27FC236}">
                <a16:creationId xmlns:a16="http://schemas.microsoft.com/office/drawing/2014/main" id="{E838DA0D-D949-BD78-0637-B0A4D645FD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098"/>
          <a:stretch/>
        </p:blipFill>
        <p:spPr>
          <a:xfrm>
            <a:off x="7692078" y="80387"/>
            <a:ext cx="4346154" cy="1195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CE78D-2B47-A1D4-A2BF-538801FD7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780" y="850339"/>
            <a:ext cx="1618452" cy="1618452"/>
          </a:xfrm>
          <a:prstGeom prst="rect">
            <a:avLst/>
          </a:prstGeom>
        </p:spPr>
      </p:pic>
      <p:pic>
        <p:nvPicPr>
          <p:cNvPr id="11" name="Picture 2" descr="Mine's Bigger – Tees Geek">
            <a:extLst>
              <a:ext uri="{FF2B5EF4-FFF2-40B4-BE49-F238E27FC236}">
                <a16:creationId xmlns:a16="http://schemas.microsoft.com/office/drawing/2014/main" id="{06A8B16A-7B3E-5F21-F293-CD23E4D5A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182" y="4844346"/>
            <a:ext cx="2905182" cy="193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698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AE52AD6-5065-460E-A19C-C10D6754B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7153" y="369814"/>
            <a:ext cx="5525519" cy="1325563"/>
          </a:xfrm>
        </p:spPr>
        <p:txBody>
          <a:bodyPr>
            <a:normAutofit fontScale="90000"/>
          </a:bodyPr>
          <a:lstStyle/>
          <a:p>
            <a:r>
              <a:rPr lang="en-US" sz="2000" b="0" i="0" dirty="0">
                <a:solidFill>
                  <a:srgbClr val="333333"/>
                </a:solidFill>
                <a:effectLst/>
                <a:latin typeface="HelveticaNeue Regular"/>
              </a:rPr>
              <a:t>N. Chomsky, "Three models for the description of language," in 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HelveticaNeue Regular"/>
              </a:rPr>
              <a:t>IRE Transactions on Information Theory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Neue Regular"/>
              </a:rPr>
              <a:t>, vol. 2, no. 3, pp. 113-124, September 1956,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HelveticaNeue Regular"/>
              </a:rPr>
              <a:t>doi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Neue Regular"/>
              </a:rPr>
              <a:t>: 10.1109/TIT.1956.1056813</a:t>
            </a:r>
            <a:endParaRPr lang="en-US" sz="3600" dirty="0"/>
          </a:p>
        </p:txBody>
      </p:sp>
      <p:pic>
        <p:nvPicPr>
          <p:cNvPr id="8" name="Content Placeholder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2A26B41-D3BF-5449-B4AC-CE1058CC8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5967" y="1917897"/>
            <a:ext cx="7522244" cy="2942604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0BA29-FD71-058B-80FB-9BF273018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72C7D-4CB0-4301-AABC-F5079D00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40</a:t>
            </a:fld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7A9AAE1-D390-53EF-91BD-431BE108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213" y="136525"/>
            <a:ext cx="1680067" cy="168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ceptrons: An Introduction to Computational Geometry">
            <a:extLst>
              <a:ext uri="{FF2B5EF4-FFF2-40B4-BE49-F238E27FC236}">
                <a16:creationId xmlns:a16="http://schemas.microsoft.com/office/drawing/2014/main" id="{1D67CD3C-2D2D-136E-7B99-D42A2EB34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59" y="978588"/>
            <a:ext cx="3339150" cy="501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B831D0-4683-21CF-1EFD-E6AF41AEAF46}"/>
              </a:ext>
            </a:extLst>
          </p:cNvPr>
          <p:cNvSpPr txBox="1"/>
          <p:nvPr/>
        </p:nvSpPr>
        <p:spPr>
          <a:xfrm>
            <a:off x="243304" y="438430"/>
            <a:ext cx="4299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Minsky rejects deep nets (1969)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73630A5-2126-04A4-5019-61C3EE5A8380}"/>
              </a:ext>
            </a:extLst>
          </p:cNvPr>
          <p:cNvSpPr/>
          <p:nvPr/>
        </p:nvSpPr>
        <p:spPr>
          <a:xfrm>
            <a:off x="5833349" y="4992517"/>
            <a:ext cx="3300261" cy="911257"/>
          </a:xfrm>
          <a:prstGeom prst="wedgeRoundRectCallout">
            <a:avLst>
              <a:gd name="adj1" fmla="val 21584"/>
              <a:gd name="adj2" fmla="val -819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Introduced Chomsky Hierarchy:</a:t>
            </a:r>
          </a:p>
          <a:p>
            <a:pPr algn="ctr"/>
            <a:r>
              <a:rPr lang="en-US" dirty="0"/>
              <a:t>Finite State </a:t>
            </a:r>
            <a:r>
              <a:rPr lang="en-US" dirty="0">
                <a:sym typeface="Wingdings" pitchFamily="2" charset="2"/>
              </a:rPr>
              <a:t> Turing Machines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4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D4401-B34A-EBFE-B997-3EE6FE68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Generalizations Argument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E94C5-86B8-FE1C-D6AF-3B2417617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6075C-F944-4778-F889-8ACF3488FC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Long-Term Focus</a:t>
            </a:r>
          </a:p>
          <a:p>
            <a:pPr lvl="1"/>
            <a:r>
              <a:rPr lang="en-US" dirty="0"/>
              <a:t>Can’t get to moon by </a:t>
            </a:r>
          </a:p>
          <a:p>
            <a:pPr lvl="1"/>
            <a:r>
              <a:rPr lang="en-US" dirty="0"/>
              <a:t>Incremental short-term local optimization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6129C-5396-2913-9F46-99C659D93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52395-0EC0-68CA-C4B3-7F4C8F1434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Dismisses Short-term Progress</a:t>
            </a:r>
          </a:p>
          <a:p>
            <a:pPr lvl="1"/>
            <a:r>
              <a:rPr lang="en-US" dirty="0"/>
              <a:t>Sometimes it is useful</a:t>
            </a:r>
          </a:p>
          <a:p>
            <a:pPr lvl="1"/>
            <a:r>
              <a:rPr lang="en-US" dirty="0"/>
              <a:t>to solve some simple special cases</a:t>
            </a:r>
          </a:p>
          <a:p>
            <a:pPr lvl="2"/>
            <a:r>
              <a:rPr lang="en-US" dirty="0"/>
              <a:t>(addition of small numbers)</a:t>
            </a:r>
          </a:p>
          <a:p>
            <a:r>
              <a:rPr lang="en-US" dirty="0"/>
              <a:t>Not constructive:</a:t>
            </a:r>
          </a:p>
          <a:p>
            <a:pPr lvl="1"/>
            <a:r>
              <a:rPr lang="en-US" dirty="0"/>
              <a:t>“MIT School of Negativity”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272F3C-5281-0699-3266-131BB2700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E2B221-64AE-152C-1EC0-D0BCE4900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41</a:t>
            </a:fld>
            <a:endParaRPr lang="en-US"/>
          </a:p>
        </p:txBody>
      </p:sp>
      <p:pic>
        <p:nvPicPr>
          <p:cNvPr id="29698" name="Picture 2" descr="To The Moon GIF by Barbara Pozzi - Find &amp; Share on GIPHY">
            <a:extLst>
              <a:ext uri="{FF2B5EF4-FFF2-40B4-BE49-F238E27FC236}">
                <a16:creationId xmlns:a16="http://schemas.microsoft.com/office/drawing/2014/main" id="{1B56AF39-6638-C434-993F-FEAAC94F4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685" y="4185839"/>
            <a:ext cx="3137430" cy="235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4505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CA38-7E24-0FBA-F18D-350E95F5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E6C06-4FB1-A49F-A2F8-30240CCF7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ChatGPT’s</a:t>
            </a:r>
            <a:r>
              <a:rPr lang="en-US" dirty="0"/>
              <a:t> strengths (fluency) and weaknesses (trustworthiness)</a:t>
            </a:r>
          </a:p>
          <a:p>
            <a:pPr lvl="1"/>
            <a:r>
              <a:rPr lang="en-US" dirty="0"/>
              <a:t>may be a consequence of choices we made in 1990s</a:t>
            </a:r>
          </a:p>
          <a:p>
            <a:r>
              <a:rPr lang="en-US" dirty="0"/>
              <a:t>We started EMNLP in 1990s for pragmatic reasons</a:t>
            </a:r>
          </a:p>
          <a:p>
            <a:pPr lvl="1"/>
            <a:r>
              <a:rPr lang="en-US" dirty="0"/>
              <a:t>Field had been attempting to do too much</a:t>
            </a:r>
          </a:p>
          <a:p>
            <a:pPr lvl="2"/>
            <a:r>
              <a:rPr lang="en-US" dirty="0"/>
              <a:t>and was accomplishing too little</a:t>
            </a:r>
          </a:p>
          <a:p>
            <a:pPr lvl="2"/>
            <a:r>
              <a:rPr lang="en-US" dirty="0"/>
              <a:t>(during a funding winter)</a:t>
            </a:r>
          </a:p>
          <a:p>
            <a:r>
              <a:rPr lang="en-US" dirty="0"/>
              <a:t>We chose to stop working on hard problems (trustworthiness)</a:t>
            </a:r>
          </a:p>
          <a:p>
            <a:pPr lvl="1"/>
            <a:r>
              <a:rPr lang="en-US" dirty="0"/>
              <a:t>in order to make relatively quick progress on fluency</a:t>
            </a:r>
          </a:p>
          <a:p>
            <a:pPr lvl="1"/>
            <a:r>
              <a:rPr lang="en-US" dirty="0"/>
              <a:t>by reviving empirical methods from the 1950s (Shannon, Skinner, Firth)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BA747-4537-278A-6339-30BAED782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E69D4-3005-CFCC-8BF7-000756327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940D0-4542-2A2A-92AB-B15EDB23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Hard are Hallucinations?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A8E3A0-2504-7DA8-4342-2138633900E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741051" y="1762057"/>
                <a:ext cx="5181600" cy="4351338"/>
              </a:xfrm>
            </p:spPr>
            <p:txBody>
              <a:bodyPr/>
              <a:lstStyle/>
              <a:p>
                <a:r>
                  <a:rPr lang="en-US" dirty="0"/>
                  <a:t>Assuming </a:t>
                </a:r>
                <a:r>
                  <a:rPr lang="en-US" dirty="0" err="1"/>
                  <a:t>ChatGPT’s</a:t>
                </a:r>
                <a:r>
                  <a:rPr lang="en-US" dirty="0"/>
                  <a:t> strengths &amp; weaknesses </a:t>
                </a:r>
              </a:p>
              <a:p>
                <a:pPr lvl="1"/>
                <a:r>
                  <a:rPr lang="en-US" dirty="0"/>
                  <a:t>are a consequence of our choices from 1990s</a:t>
                </a:r>
              </a:p>
              <a:p>
                <a:pPr lvl="1"/>
                <a:r>
                  <a:rPr lang="en-US" dirty="0"/>
                  <a:t>and it took three decades to do well on fluency</a:t>
                </a:r>
              </a:p>
              <a:p>
                <a:pPr lvl="1"/>
                <a:r>
                  <a:rPr lang="en-US" dirty="0"/>
                  <a:t>and fluency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trustworthiness</a:t>
                </a:r>
              </a:p>
              <a:p>
                <a:r>
                  <a:rPr lang="en-US" dirty="0"/>
                  <a:t>then not soon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A8E3A0-2504-7DA8-4342-2138633900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41051" y="1762057"/>
                <a:ext cx="5181600" cy="4351338"/>
              </a:xfrm>
              <a:blipFill>
                <a:blip r:embed="rId2"/>
                <a:stretch>
                  <a:fillRect l="-1956" t="-2326" r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85FA52-FE55-8257-1199-451120BF7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762057"/>
            <a:ext cx="5181600" cy="4351338"/>
          </a:xfrm>
        </p:spPr>
        <p:txBody>
          <a:bodyPr/>
          <a:lstStyle/>
          <a:p>
            <a:r>
              <a:rPr lang="en-US" dirty="0"/>
              <a:t>Possible answers:</a:t>
            </a:r>
          </a:p>
          <a:p>
            <a:pPr lvl="1"/>
            <a:r>
              <a:rPr lang="en-US" dirty="0"/>
              <a:t>Soon: “See next release”</a:t>
            </a:r>
          </a:p>
          <a:p>
            <a:pPr lvl="1"/>
            <a:r>
              <a:rPr lang="en-US" dirty="0"/>
              <a:t>Eventually, but not soon: </a:t>
            </a:r>
          </a:p>
          <a:p>
            <a:pPr lvl="2"/>
            <a:r>
              <a:rPr lang="en-US" b="0" i="0" dirty="0">
                <a:solidFill>
                  <a:srgbClr val="212529"/>
                </a:solidFill>
                <a:effectLst/>
                <a:latin typeface="Assistant" panose="020F0502020204030204" pitchFamily="34" charset="0"/>
              </a:rPr>
              <a:t>“Next Year in Jerusalem”</a:t>
            </a:r>
          </a:p>
          <a:p>
            <a:pPr lvl="2"/>
            <a:r>
              <a:rPr lang="en-US" dirty="0"/>
              <a:t>History of Machine Translation </a:t>
            </a:r>
          </a:p>
          <a:p>
            <a:pPr lvl="1"/>
            <a:r>
              <a:rPr lang="en-US" dirty="0"/>
              <a:t>Never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3F79A-7D6C-D9CD-D4AC-B8D2A7FA5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36980-FB18-FEEA-CA92-8AF2D6E6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0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219A-7A55-2EAF-90AD-88107985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70" y="291453"/>
            <a:ext cx="470020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Easy, </a:t>
            </a:r>
            <a:br>
              <a:rPr lang="en-US" dirty="0"/>
            </a:br>
            <a:r>
              <a:rPr lang="en-US" dirty="0"/>
              <a:t>the Hard </a:t>
            </a:r>
            <a:br>
              <a:rPr lang="en-US" dirty="0"/>
            </a:br>
            <a:r>
              <a:rPr lang="en-US" dirty="0"/>
              <a:t>and the Ugly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DEF51B-0D4E-376C-8D79-326F27EE7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246" y="2088634"/>
            <a:ext cx="7238920" cy="468702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Easy</a:t>
            </a:r>
          </a:p>
          <a:p>
            <a:pPr lvl="1"/>
            <a:r>
              <a:rPr lang="en-US" dirty="0"/>
              <a:t>Inference (</a:t>
            </a:r>
            <a:r>
              <a:rPr lang="en-US" i="1" dirty="0"/>
              <a:t>fit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Fine-Tuning (</a:t>
            </a:r>
            <a:r>
              <a:rPr lang="en-US" i="1" dirty="0"/>
              <a:t>predict</a:t>
            </a:r>
            <a:r>
              <a:rPr lang="en-US" dirty="0"/>
              <a:t>)</a:t>
            </a:r>
          </a:p>
          <a:p>
            <a:r>
              <a:rPr lang="en-US" dirty="0"/>
              <a:t>Hard</a:t>
            </a:r>
          </a:p>
          <a:p>
            <a:pPr lvl="1"/>
            <a:r>
              <a:rPr lang="en-US" dirty="0"/>
              <a:t>Pre-training</a:t>
            </a:r>
          </a:p>
          <a:p>
            <a:r>
              <a:rPr lang="en-US" dirty="0"/>
              <a:t>Ugly (Responsible AI)</a:t>
            </a:r>
          </a:p>
          <a:p>
            <a:pPr lvl="1"/>
            <a:r>
              <a:rPr lang="en-US" dirty="0"/>
              <a:t>Bias</a:t>
            </a:r>
          </a:p>
          <a:p>
            <a:pPr lvl="1"/>
            <a:r>
              <a:rPr lang="en-US" dirty="0"/>
              <a:t>Toxicity</a:t>
            </a:r>
          </a:p>
          <a:p>
            <a:pPr lvl="1"/>
            <a:r>
              <a:rPr lang="en-US" dirty="0"/>
              <a:t>Misinformation</a:t>
            </a:r>
          </a:p>
          <a:p>
            <a:pPr lvl="1"/>
            <a:r>
              <a:rPr lang="en-US" dirty="0"/>
              <a:t>Hallucinations</a:t>
            </a:r>
          </a:p>
          <a:p>
            <a:pPr lvl="1"/>
            <a:r>
              <a:rPr lang="en-US" dirty="0"/>
              <a:t>Plagiarism</a:t>
            </a:r>
          </a:p>
          <a:p>
            <a:endParaRPr lang="en-US" dirty="0"/>
          </a:p>
        </p:txBody>
      </p:sp>
      <p:pic>
        <p:nvPicPr>
          <p:cNvPr id="4" name="good-bad-ugly-whistle.mp3">
            <a:hlinkClick r:id="" action="ppaction://media"/>
            <a:extLst>
              <a:ext uri="{FF2B5EF4-FFF2-40B4-BE49-F238E27FC236}">
                <a16:creationId xmlns:a16="http://schemas.microsoft.com/office/drawing/2014/main" id="{45DB7F64-4B6F-E747-60B7-57D379057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2574" y="412750"/>
            <a:ext cx="812800" cy="812800"/>
          </a:xfrm>
          <a:prstGeom prst="rect">
            <a:avLst/>
          </a:prstGeom>
        </p:spPr>
      </p:pic>
      <p:pic>
        <p:nvPicPr>
          <p:cNvPr id="9" name="Content Placeholder 8" descr="A person in a cowboy hat and cape&#10;&#10;Description automatically generated with low confidence">
            <a:extLst>
              <a:ext uri="{FF2B5EF4-FFF2-40B4-BE49-F238E27FC236}">
                <a16:creationId xmlns:a16="http://schemas.microsoft.com/office/drawing/2014/main" id="{EEB35C75-150A-77E8-5B98-B9E461D0E2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3894065" y="288188"/>
            <a:ext cx="8297935" cy="6569812"/>
          </a:xfrm>
          <a:prstGeom prst="rect">
            <a:avLst/>
          </a:prstGeom>
          <a:ln>
            <a:noFill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49A21A-D85D-1225-A7C1-E0125D425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82FDC-4277-8E3B-AABD-889768C33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9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3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F8AB79-C964-AB72-0DC8-8B53FDF73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86046" cy="109791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History of Irresponsible AI</a:t>
            </a:r>
            <a:br>
              <a:rPr lang="en-US" sz="4000" dirty="0"/>
            </a:br>
            <a:r>
              <a:rPr lang="en-US" sz="2700" dirty="0"/>
              <a:t>Risk (5 years ago) Product gets canceled</a:t>
            </a:r>
            <a:endParaRPr lang="en-US" sz="4000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9D6BFA16-8D7E-669A-2FDC-F04B9DE5336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918" y="1520825"/>
            <a:ext cx="3261632" cy="503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9800FD0-BB50-2E39-C513-63263C3747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Stupidity: To err is human…</a:t>
            </a:r>
          </a:p>
          <a:p>
            <a:pPr marL="457200" lvl="1" indent="0">
              <a:buNone/>
            </a:pPr>
            <a:r>
              <a:rPr lang="en-US" dirty="0"/>
              <a:t>Spelling Correction</a:t>
            </a:r>
          </a:p>
          <a:p>
            <a:pPr marL="457200" lvl="1" indent="0">
              <a:buNone/>
            </a:pPr>
            <a:r>
              <a:rPr lang="en-US" dirty="0"/>
              <a:t>	Obama </a:t>
            </a:r>
            <a:r>
              <a:rPr lang="en-US" dirty="0">
                <a:sym typeface="Wingdings" pitchFamily="2" charset="2"/>
              </a:rPr>
              <a:t> Osama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Bots: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	Kids chat with Santa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	Snow  I like drugs too…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4" name="Picture 2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5941828-78FA-A96F-F0D9-C22A6B375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885" y="4540383"/>
            <a:ext cx="4891081" cy="1480589"/>
          </a:xfrm>
          <a:prstGeom prst="rect">
            <a:avLst/>
          </a:prstGeom>
        </p:spPr>
      </p:pic>
      <p:pic>
        <p:nvPicPr>
          <p:cNvPr id="26" name="Picture 2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B758A11-7EDE-BCA5-7208-04223D28B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421" y="0"/>
            <a:ext cx="5784579" cy="448500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6DF5F-3651-6C2B-A959-4E980AF8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AA3BC-3BB3-0B16-6FC1-79D178A0E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9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74FC88A-5A57-641E-88EA-B88656A08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losing ground???  Are we at fault???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4CFFBA-3B63-D25D-605D-6D3EB04025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708" y="1792800"/>
            <a:ext cx="4794035" cy="4351338"/>
          </a:xfrm>
        </p:spPr>
        <p:txBody>
          <a:bodyPr>
            <a:normAutofit/>
          </a:bodyPr>
          <a:lstStyle/>
          <a:p>
            <a:r>
              <a:rPr lang="en-US" dirty="0"/>
              <a:t>Old risks: (work in progress)</a:t>
            </a:r>
          </a:p>
          <a:p>
            <a:pPr lvl="1"/>
            <a:r>
              <a:rPr lang="en-US" dirty="0"/>
              <a:t>Bias, Fairness</a:t>
            </a:r>
          </a:p>
          <a:p>
            <a:r>
              <a:rPr lang="en-US" dirty="0"/>
              <a:t>New risks: (bigger than us)</a:t>
            </a:r>
          </a:p>
          <a:p>
            <a:pPr lvl="1"/>
            <a:r>
              <a:rPr lang="en-US" dirty="0"/>
              <a:t>Genocide, Insurrection</a:t>
            </a:r>
          </a:p>
          <a:p>
            <a:pPr lvl="1"/>
            <a:r>
              <a:rPr lang="en-US" dirty="0"/>
              <a:t>Root causes:</a:t>
            </a:r>
          </a:p>
          <a:p>
            <a:pPr lvl="2"/>
            <a:r>
              <a:rPr lang="en-US" dirty="0"/>
              <a:t>ML + Social Media </a:t>
            </a:r>
            <a:r>
              <a:rPr lang="en-US" dirty="0">
                <a:sym typeface="Wingdings" pitchFamily="2" charset="2"/>
              </a:rPr>
              <a:t> Addiction</a:t>
            </a:r>
          </a:p>
          <a:p>
            <a:pPr lvl="2"/>
            <a:r>
              <a:rPr lang="en-US" dirty="0"/>
              <a:t>Max Engagement </a:t>
            </a:r>
            <a:r>
              <a:rPr lang="en-US" dirty="0">
                <a:sym typeface="Wingdings" pitchFamily="2" charset="2"/>
              </a:rPr>
              <a:t> Dangerous</a:t>
            </a:r>
            <a:endParaRPr lang="en-US" dirty="0"/>
          </a:p>
          <a:p>
            <a:pPr lvl="2"/>
            <a:r>
              <a:rPr lang="en-US" dirty="0"/>
              <a:t>Insanely profitable:</a:t>
            </a:r>
          </a:p>
          <a:p>
            <a:pPr lvl="3"/>
            <a:r>
              <a:rPr lang="en-US" dirty="0"/>
              <a:t>Companies &amp; Countries</a:t>
            </a:r>
          </a:p>
          <a:p>
            <a:pPr lvl="1"/>
            <a:r>
              <a:rPr lang="en-US" dirty="0"/>
              <a:t>Long book, but no mention of our efforts to address old risks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56A8E22E-7E57-2ACB-B0BA-F9EDECC2A71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979" y="1792800"/>
            <a:ext cx="3316926" cy="49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C250B18-E2D4-8216-E8D6-7BD19AACA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7023" y="1792800"/>
            <a:ext cx="3226190" cy="497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68FBFE-5291-7E16-0505-3C61313AB30F}"/>
              </a:ext>
            </a:extLst>
          </p:cNvPr>
          <p:cNvSpPr txBox="1"/>
          <p:nvPr/>
        </p:nvSpPr>
        <p:spPr>
          <a:xfrm>
            <a:off x="6763746" y="143600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3F51D3-4FD4-32FD-6632-441A23BFAA4D}"/>
              </a:ext>
            </a:extLst>
          </p:cNvPr>
          <p:cNvSpPr txBox="1"/>
          <p:nvPr/>
        </p:nvSpPr>
        <p:spPr>
          <a:xfrm>
            <a:off x="10118070" y="143600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E50BFE-C3E5-ECB2-5A47-FA6F89B1F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CECF95-EFEE-7781-442D-56AED318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787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5705FA-05B7-2FC7-C775-25CBD9188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Reporter wanted to talk about new risks;</a:t>
            </a:r>
            <a:br>
              <a:rPr lang="en-US" sz="4800" dirty="0"/>
            </a:br>
            <a:r>
              <a:rPr lang="en-US" sz="4800" dirty="0"/>
              <a:t>Accused Facebook of pivoting to old risks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https://www.technologyreview.com/2021/03/11/1020600/facebook-responsible-ai-misinformation/</a:t>
            </a:r>
            <a:r>
              <a:rPr lang="en-US" sz="2000" dirty="0"/>
              <a:t> </a:t>
            </a:r>
          </a:p>
        </p:txBody>
      </p:sp>
      <p:pic>
        <p:nvPicPr>
          <p:cNvPr id="7" name="Picture 6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AE42D736-F092-C0FD-F77F-A95AACA10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164" y="2037986"/>
            <a:ext cx="7198664" cy="462507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C8DCF3-0743-84A2-EC78-ABEC4E5A0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8F7221-C841-EC15-7FC8-96086C0C5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015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Zucked: Waking Up to the Facebook Catastrophe">
            <a:extLst>
              <a:ext uri="{FF2B5EF4-FFF2-40B4-BE49-F238E27FC236}">
                <a16:creationId xmlns:a16="http://schemas.microsoft.com/office/drawing/2014/main" id="{06EBDBD7-CF2F-3825-DD18-88431048A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310" y="2548006"/>
            <a:ext cx="1658022" cy="16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54F74-25AB-8539-1664-8D5A9A08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Ugly: Responsible AI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Incentives matter</a:t>
                </a:r>
              </a:p>
              <a:p>
                <a:pPr lvl="1"/>
                <a:r>
                  <a:rPr lang="en-US" dirty="0"/>
                  <a:t>Risks 1.0 (2016)</a:t>
                </a:r>
              </a:p>
              <a:p>
                <a:pPr lvl="2"/>
                <a:r>
                  <a:rPr lang="en-US" dirty="0"/>
                  <a:t>Unfair, Biased</a:t>
                </a:r>
              </a:p>
              <a:p>
                <a:pPr lvl="1"/>
                <a:r>
                  <a:rPr lang="en-US" dirty="0"/>
                  <a:t>Risks 2.0 (2022)</a:t>
                </a:r>
              </a:p>
              <a:p>
                <a:pPr lvl="2"/>
                <a:r>
                  <a:rPr lang="en-US" dirty="0"/>
                  <a:t>Addictive, dangerous, deadly</a:t>
                </a:r>
              </a:p>
              <a:p>
                <a:pPr lvl="2"/>
                <a:r>
                  <a:rPr lang="en-US" dirty="0"/>
                  <a:t>and insanely profitable</a:t>
                </a:r>
              </a:p>
              <a:p>
                <a:pPr lvl="1"/>
                <a:r>
                  <a:rPr lang="en-US" dirty="0"/>
                  <a:t>Risks 3.0 (2023)</a:t>
                </a:r>
              </a:p>
              <a:p>
                <a:pPr lvl="2"/>
                <a:r>
                  <a:rPr lang="en-US" dirty="0"/>
                  <a:t>Malware</a:t>
                </a:r>
              </a:p>
              <a:p>
                <a:pPr lvl="2"/>
                <a:r>
                  <a:rPr lang="en-US" dirty="0"/>
                  <a:t>Spyware</a:t>
                </a:r>
              </a:p>
              <a:p>
                <a:r>
                  <a:rPr lang="en-US" dirty="0"/>
                  <a:t>Challenge for Regulation</a:t>
                </a:r>
              </a:p>
              <a:p>
                <a:pPr lvl="2"/>
                <a:r>
                  <a:rPr lang="en-US" dirty="0"/>
                  <a:t>Business case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Public Interest (Health, National Security)</a:t>
                </a:r>
              </a:p>
              <a:p>
                <a:pPr lvl="1"/>
                <a:r>
                  <a:rPr lang="en-US" dirty="0"/>
                  <a:t>Tobacco companies maximize sales; ditto for fast food &amp; junk food</a:t>
                </a:r>
              </a:p>
              <a:p>
                <a:pPr lvl="1"/>
                <a:r>
                  <a:rPr lang="en-US" dirty="0"/>
                  <a:t>Risks 2.0 (Toxicity): Good for social media companies; we ❤️ click bait</a:t>
                </a:r>
              </a:p>
              <a:p>
                <a:pPr lvl="1"/>
                <a:r>
                  <a:rPr lang="en-US" dirty="0"/>
                  <a:t>Risks 3.0 (Conflict): Good for defense industry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908F4-10F3-BF34-7648-F69078240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75538"/>
                <a:ext cx="10667215" cy="5241303"/>
              </a:xfrm>
              <a:blipFill>
                <a:blip r:embed="rId3"/>
                <a:stretch>
                  <a:fillRect l="-1071" t="-2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screenshot of a social media post&#10;&#10;Description automatically generated with low confidence">
            <a:extLst>
              <a:ext uri="{FF2B5EF4-FFF2-40B4-BE49-F238E27FC236}">
                <a16:creationId xmlns:a16="http://schemas.microsoft.com/office/drawing/2014/main" id="{6A81F1E5-49E5-D39F-B27E-2FD820B673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469328" y="57029"/>
            <a:ext cx="4614146" cy="1456441"/>
          </a:xfrm>
        </p:spPr>
      </p:pic>
      <p:pic>
        <p:nvPicPr>
          <p:cNvPr id="8" name="Picture 7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4FCA3FFA-99CE-7E3B-9F48-0B01BB47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250" y="1399661"/>
            <a:ext cx="4490301" cy="1127509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103DAE6-3B3D-E59F-7916-67B03E8D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1435" y="145601"/>
            <a:ext cx="1544049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egasus: How a Spy in Your Pocket Threatens the End of Privacy, Dignity, and Democracy">
            <a:extLst>
              <a:ext uri="{FF2B5EF4-FFF2-40B4-BE49-F238E27FC236}">
                <a16:creationId xmlns:a16="http://schemas.microsoft.com/office/drawing/2014/main" id="{BE748173-14A2-61ED-FD4B-3A475776A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273" y="2520701"/>
            <a:ext cx="2409287" cy="240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text, font, screenshot, graphic design&#10;&#10;Description automatically generated">
            <a:extLst>
              <a:ext uri="{FF2B5EF4-FFF2-40B4-BE49-F238E27FC236}">
                <a16:creationId xmlns:a16="http://schemas.microsoft.com/office/drawing/2014/main" id="{6CD63B15-4474-574D-AB6E-694DA4828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0560" y="2520702"/>
            <a:ext cx="1682883" cy="2409287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F862A12-F715-7EBA-C478-4D231057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669" y="2341030"/>
            <a:ext cx="1591744" cy="238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089DD-366F-5CE9-5442-A6E766730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39DCD-3781-4F6E-B88B-5784048C4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9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1235F2-F472-6FCE-C334-91D05320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229" y="2654710"/>
            <a:ext cx="2477689" cy="1940856"/>
          </a:xfrm>
          <a:prstGeom prst="rect">
            <a:avLst/>
          </a:prstGeom>
        </p:spPr>
      </p:pic>
      <p:pic>
        <p:nvPicPr>
          <p:cNvPr id="3076" name="Picture 4" descr="Winter Is Coming: Why Vladimir Putin and the Enemies of the Free World Must Be Stopped">
            <a:extLst>
              <a:ext uri="{FF2B5EF4-FFF2-40B4-BE49-F238E27FC236}">
                <a16:creationId xmlns:a16="http://schemas.microsoft.com/office/drawing/2014/main" id="{538A829F-7669-3DB3-51CA-ACF26344D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77" y="1282043"/>
            <a:ext cx="3313523" cy="331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D74D08D-1532-D638-16A1-88351615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Winter is Coming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104BC-DFCB-43F8-4F42-941401490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657" y="4723629"/>
            <a:ext cx="5447145" cy="16984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Pendulum Swung Too Far</a:t>
            </a:r>
          </a:p>
          <a:p>
            <a:pPr lvl="1"/>
            <a:r>
              <a:rPr lang="en-US" dirty="0"/>
              <a:t>There have been many AI Winters</a:t>
            </a:r>
          </a:p>
          <a:p>
            <a:pPr lvl="1"/>
            <a:r>
              <a:rPr lang="en-US" dirty="0"/>
              <a:t>Often, after ``irrational exuberance’’ </a:t>
            </a:r>
          </a:p>
          <a:p>
            <a:pPr lvl="1"/>
            <a:r>
              <a:rPr lang="en-US" dirty="0"/>
              <a:t>(like current excitement with nets)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tend to be impressed by people that speak/write well</a:t>
                </a:r>
              </a:p>
              <a:p>
                <a:pPr lvl="1"/>
                <a:r>
                  <a:rPr lang="en-US" sz="2000" dirty="0"/>
                  <a:t>Fluency </a:t>
                </a:r>
                <a:r>
                  <a:rPr lang="en-US" sz="2000" dirty="0">
                    <a:sym typeface="Wingdings" pitchFamily="2" charset="2"/>
                  </a:rPr>
                  <a:t> well-read  success  smart</a:t>
                </a:r>
              </a:p>
              <a:p>
                <a:r>
                  <a:rPr lang="en-US" dirty="0">
                    <a:sym typeface="Wingdings" pitchFamily="2" charset="2"/>
                  </a:rPr>
                  <a:t>Machines are better than people on many tasks (spelling),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Now that machines are more fluent than people, </a:t>
                </a:r>
                <a:r>
                  <a:rPr lang="en-US" b="1" i="1" dirty="0">
                    <a:sym typeface="Wingdings" pitchFamily="2" charset="2"/>
                  </a:rPr>
                  <a:t>are they smarter</a:t>
                </a:r>
                <a:r>
                  <a:rPr lang="en-US" dirty="0">
                    <a:sym typeface="Wingdings" pitchFamily="2" charset="2"/>
                  </a:rPr>
                  <a:t>?</a:t>
                </a:r>
              </a:p>
              <a:p>
                <a:r>
                  <a:rPr lang="en-US" dirty="0">
                    <a:sym typeface="Wingdings" pitchFamily="2" charset="2"/>
                  </a:rPr>
                  <a:t>Fear: AI Winter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there will be disappointment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public realizes </a:t>
                </a:r>
              </a:p>
              <a:p>
                <a:pPr lvl="2"/>
                <a:r>
                  <a:rPr lang="en-US" b="1" i="1" dirty="0">
                    <a:sym typeface="Wingdings" pitchFamily="2" charset="2"/>
                  </a:rPr>
                  <a:t>fluency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≠</m:t>
                    </m:r>
                  </m:oMath>
                </a14:m>
                <a:r>
                  <a:rPr lang="en-US" b="1" i="1" dirty="0">
                    <a:sym typeface="Wingdings" pitchFamily="2" charset="2"/>
                  </a:rPr>
                  <a:t>intelligence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C06BED2-1AFA-92F2-A487-22CA2BE8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2132" cy="4351338"/>
              </a:xfrm>
              <a:blipFill>
                <a:blip r:embed="rId4"/>
                <a:stretch>
                  <a:fillRect l="-1802" t="-3198" r="-3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49AC70-35DC-E19F-7887-94425A665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51F789-AD15-28C2-5C6F-3FAF5D96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0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CC6B7D12-7FEA-F412-E030-083576F3E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258" y="59869"/>
            <a:ext cx="569549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E236FB-3320-EA9B-F7DF-BD08D2C92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300" dirty="0"/>
              <a:t>Benchmarking:</a:t>
            </a:r>
            <a:br>
              <a:rPr lang="en-US" dirty="0"/>
            </a:br>
            <a:r>
              <a:rPr lang="en-US" sz="3600" dirty="0"/>
              <a:t>Extrapolation: Past </a:t>
            </a:r>
            <a:r>
              <a:rPr lang="en-US" sz="3600" dirty="0">
                <a:sym typeface="Wingdings" pitchFamily="2" charset="2"/>
              </a:rPr>
              <a:t> Future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CF99B-15D4-3A7D-D36F-6815116E5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8461" cy="4351338"/>
          </a:xfrm>
        </p:spPr>
        <p:txBody>
          <a:bodyPr/>
          <a:lstStyle/>
          <a:p>
            <a:r>
              <a:rPr lang="en-US" i="0" u="none" strike="noStrike" dirty="0">
                <a:effectLst/>
                <a:latin typeface="-apple-system"/>
              </a:rPr>
              <a:t>ACL-2021 Workshop</a:t>
            </a:r>
          </a:p>
          <a:p>
            <a:pPr lvl="1"/>
            <a:r>
              <a:rPr lang="en-US" dirty="0">
                <a:latin typeface="-apple-system"/>
              </a:rPr>
              <a:t>Benchmarking: </a:t>
            </a:r>
          </a:p>
          <a:p>
            <a:pPr lvl="1"/>
            <a:r>
              <a:rPr lang="en-US" dirty="0">
                <a:latin typeface="-apple-system"/>
              </a:rPr>
              <a:t>Past, Present and Future</a:t>
            </a:r>
            <a:endParaRPr lang="en-US" i="0" u="none" strike="noStrike" dirty="0">
              <a:effectLst/>
              <a:latin typeface="-apple-system"/>
            </a:endParaRPr>
          </a:p>
          <a:p>
            <a:pPr lvl="2"/>
            <a:r>
              <a:rPr lang="en-US" i="0" u="none" strike="noStrike" dirty="0">
                <a:effectLst/>
                <a:latin typeface="-apple-system"/>
                <a:hlinkClick r:id="rId3"/>
              </a:rPr>
              <a:t>https://github.com/kwchurch/Benchmarking_past_present_future</a:t>
            </a:r>
            <a:r>
              <a:rPr lang="en-US" i="0" u="none" strike="noStrike" dirty="0">
                <a:effectLst/>
                <a:latin typeface="-apple-system"/>
              </a:rPr>
              <a:t> </a:t>
            </a:r>
            <a:endParaRPr lang="en-US" i="0" u="none" strike="noStrike" dirty="0">
              <a:effectLst/>
              <a:latin typeface="-apple-system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4FD3C7-DCDC-0240-C317-781588C58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44984-0BB4-1F13-9013-B39DC117B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2C20A-DB43-964E-EBF5-0865BBDCE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47" y="4594766"/>
            <a:ext cx="1717134" cy="171713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D4CA55-829D-F13F-5ACE-E0C1BA3BD96B}"/>
              </a:ext>
            </a:extLst>
          </p:cNvPr>
          <p:cNvSpPr/>
          <p:nvPr/>
        </p:nvSpPr>
        <p:spPr>
          <a:xfrm>
            <a:off x="6861032" y="1551120"/>
            <a:ext cx="1833981" cy="444824"/>
          </a:xfrm>
          <a:prstGeom prst="roundRect">
            <a:avLst/>
          </a:prstGeom>
          <a:solidFill>
            <a:srgbClr val="FFC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2825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6453-7B0A-40FA-F5FF-960699630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Recommendation: </a:t>
            </a:r>
            <a:br>
              <a:rPr lang="en-US" dirty="0"/>
            </a:br>
            <a:r>
              <a:rPr lang="en-US" dirty="0"/>
              <a:t>Go for Singles (Not Home Runs)</a:t>
            </a:r>
          </a:p>
        </p:txBody>
      </p:sp>
      <p:pic>
        <p:nvPicPr>
          <p:cNvPr id="9" name="Content Placeholder 8" descr="A screenshot of a text&#10;&#10;Description automatically generated">
            <a:extLst>
              <a:ext uri="{FF2B5EF4-FFF2-40B4-BE49-F238E27FC236}">
                <a16:creationId xmlns:a16="http://schemas.microsoft.com/office/drawing/2014/main" id="{12C138C6-F1DE-EAD8-8E82-88BB2DACDD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3034" y="1825625"/>
            <a:ext cx="4551931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D90C8-D417-8EB6-E8EE-8F844BC3D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39449" cy="489585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Need some short-term successes for </a:t>
            </a:r>
            <a:r>
              <a:rPr lang="en-US" dirty="0" err="1"/>
              <a:t>ChatBots</a:t>
            </a:r>
            <a:endParaRPr lang="en-US" dirty="0"/>
          </a:p>
          <a:p>
            <a:pPr lvl="1"/>
            <a:r>
              <a:rPr lang="en-US" dirty="0"/>
              <a:t>that take advantage of strengths</a:t>
            </a:r>
          </a:p>
          <a:p>
            <a:pPr lvl="1"/>
            <a:r>
              <a:rPr lang="en-US" dirty="0"/>
              <a:t>and avoid weaknesses</a:t>
            </a:r>
          </a:p>
          <a:p>
            <a:r>
              <a:rPr lang="en-US" dirty="0"/>
              <a:t>Suggestion</a:t>
            </a:r>
          </a:p>
          <a:p>
            <a:pPr lvl="1"/>
            <a:r>
              <a:rPr lang="en-US" b="1" i="1" dirty="0"/>
              <a:t>Collaborate</a:t>
            </a:r>
            <a:r>
              <a:rPr lang="en-US" dirty="0"/>
              <a:t> with students on essays</a:t>
            </a:r>
          </a:p>
          <a:p>
            <a:pPr lvl="2"/>
            <a:r>
              <a:rPr lang="en-US" b="0" i="1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You have no idea how much we’re using 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ChatGPT</a:t>
            </a:r>
            <a:endParaRPr lang="en-US" b="0" i="1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lvl="2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Cheating?</a:t>
            </a:r>
          </a:p>
          <a:p>
            <a:pPr lvl="1"/>
            <a:r>
              <a:rPr lang="en-US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ChatGPT</a:t>
            </a:r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is better for some tasks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Good: thesis statements, outlines</a:t>
            </a:r>
          </a:p>
          <a:p>
            <a:pPr lvl="2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Bad:  capture student’s voice</a:t>
            </a:r>
          </a:p>
          <a:p>
            <a:pPr lvl="2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Worse: quotes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Learning opportunity: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How to decompose writing to subtasks</a:t>
            </a:r>
          </a:p>
          <a:p>
            <a:pPr lvl="2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Collaboration is great, </a:t>
            </a:r>
          </a:p>
          <a:p>
            <a:pPr lvl="3"/>
            <a:r>
              <a:rPr lang="en-US" dirty="0">
                <a:solidFill>
                  <a:srgbClr val="333333"/>
                </a:solidFill>
                <a:latin typeface="Noto Sans" panose="020B0502040504020204" pitchFamily="34" charset="0"/>
              </a:rPr>
              <a:t>but student is responsible for end-product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Factoring example</a:t>
            </a:r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321DA-7B86-DD58-9D18-981225943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EB863-88BE-C02A-7F99-F229C1C9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50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1AAD2D2-4541-7094-016E-2281466FF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22" y="1815404"/>
            <a:ext cx="980412" cy="98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EF113A4-9D48-F406-C49F-8DE914FF2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145165" y="3013209"/>
            <a:ext cx="932891" cy="93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64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48B8-9C35-BD9C-FDF1-4B0BEFCDE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4F70F-A460-66BE-8ECB-4C2F12923F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Three paths forward:</a:t>
            </a:r>
          </a:p>
          <a:p>
            <a:pPr lvl="1"/>
            <a:r>
              <a:rPr lang="en-US" dirty="0"/>
              <a:t>Low road: </a:t>
            </a:r>
          </a:p>
          <a:p>
            <a:pPr lvl="2"/>
            <a:r>
              <a:rPr lang="en-US" dirty="0"/>
              <a:t>Give up (hallucinations)</a:t>
            </a:r>
          </a:p>
          <a:p>
            <a:pPr lvl="1"/>
            <a:r>
              <a:rPr lang="en-US" dirty="0"/>
              <a:t>Middle road: </a:t>
            </a:r>
          </a:p>
          <a:p>
            <a:pPr lvl="2"/>
            <a:r>
              <a:rPr lang="en-US" dirty="0"/>
              <a:t>Fact-checking with  search</a:t>
            </a:r>
          </a:p>
          <a:p>
            <a:pPr lvl="1"/>
            <a:r>
              <a:rPr lang="en-US" dirty="0"/>
              <a:t>High road: </a:t>
            </a:r>
          </a:p>
          <a:p>
            <a:pPr lvl="2"/>
            <a:r>
              <a:rPr lang="en-US" dirty="0"/>
              <a:t>Revive rationalism (“AI Complete”)</a:t>
            </a:r>
          </a:p>
          <a:p>
            <a:pPr lvl="2"/>
            <a:r>
              <a:rPr lang="en-US" dirty="0"/>
              <a:t>Minsky &amp; Chomsky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AB97B-6FD4-8933-C88E-5CAF753E77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Recommendations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Short-term: </a:t>
            </a:r>
          </a:p>
          <a:p>
            <a:pPr lvl="2"/>
            <a:r>
              <a:rPr lang="en-US" dirty="0"/>
              <a:t>Middle Road: Search</a:t>
            </a:r>
          </a:p>
          <a:p>
            <a:pPr lvl="2"/>
            <a:r>
              <a:rPr lang="en-US" dirty="0"/>
              <a:t>“Good apps for Crummy MT”</a:t>
            </a:r>
          </a:p>
          <a:p>
            <a:pPr lvl="3"/>
            <a:r>
              <a:rPr lang="en-US" dirty="0"/>
              <a:t>Find apps for what we have</a:t>
            </a:r>
          </a:p>
          <a:p>
            <a:pPr lvl="3"/>
            <a:r>
              <a:rPr lang="en-US" dirty="0"/>
              <a:t>given strengths and weaknesses</a:t>
            </a:r>
          </a:p>
          <a:p>
            <a:pPr lvl="1"/>
            <a:r>
              <a:rPr lang="en-US" dirty="0"/>
              <a:t>Long-term: </a:t>
            </a:r>
          </a:p>
          <a:p>
            <a:pPr lvl="2"/>
            <a:r>
              <a:rPr lang="en-US" dirty="0"/>
              <a:t>High road may be necessary</a:t>
            </a:r>
          </a:p>
          <a:p>
            <a:pPr lvl="3"/>
            <a:r>
              <a:rPr lang="en-US" dirty="0"/>
              <a:t>But it is very ambitious</a:t>
            </a:r>
          </a:p>
          <a:p>
            <a:pPr lvl="2"/>
            <a:r>
              <a:rPr lang="en-US" dirty="0"/>
              <a:t>Inclusiveness:</a:t>
            </a:r>
          </a:p>
          <a:p>
            <a:pPr lvl="3"/>
            <a:r>
              <a:rPr lang="en-US" dirty="0"/>
              <a:t>Interdisciplinary Collaboration</a:t>
            </a:r>
          </a:p>
          <a:p>
            <a:pPr lvl="3"/>
            <a:r>
              <a:rPr lang="en-US" dirty="0"/>
              <a:t>Growth opportunities</a:t>
            </a:r>
          </a:p>
          <a:p>
            <a:pPr lvl="4"/>
            <a:r>
              <a:rPr lang="en-US" dirty="0"/>
              <a:t>(Low Resource Languages)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858A9-9E77-FEBE-023F-22799C89A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095E6-53E8-9DDB-6F56-082F3BA2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64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F5DA-623E-F9D0-0F7E-D8C9F077B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B3A6C"/>
                </a:solidFill>
                <a:latin typeface="Yantramanav"/>
              </a:rPr>
              <a:t>Better Together: </a:t>
            </a:r>
            <a:br>
              <a:rPr lang="en-US" b="1" dirty="0">
                <a:solidFill>
                  <a:srgbClr val="2B3A6C"/>
                </a:solidFill>
                <a:latin typeface="Yantramanav"/>
              </a:rPr>
            </a:br>
            <a:r>
              <a:rPr lang="en-US" b="1" dirty="0">
                <a:solidFill>
                  <a:srgbClr val="2B3A6C"/>
                </a:solidFill>
                <a:latin typeface="Yantramanav"/>
              </a:rPr>
              <a:t>Text + Context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18909-9884-D518-A53B-50BCDD43B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https://www.semanticscholar.org/api-gallery/better-together</a:t>
            </a:r>
            <a:r>
              <a:rPr lang="en-US" dirty="0"/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675928C-0A18-E8E6-1B9B-DC6D16C00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114" y="4121303"/>
            <a:ext cx="2457144" cy="24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F7974-1E9D-F016-885B-C06A05A1E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51399-58A2-7C9C-13A8-94375871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02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361B-B5F0-D489-874A-059B14D4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https://www.semanticscholar.org/product/api/gallery</a:t>
            </a:r>
            <a:r>
              <a:rPr lang="en-US" sz="3600" dirty="0"/>
              <a:t> 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630D30DC-9DEC-0EA2-DD40-ED3D86FE4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945" y="1427328"/>
            <a:ext cx="12160991" cy="55916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5D902-2585-81AA-EE4F-2064188CC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67CA4-FFD8-CDDB-C9DB-44651BC8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7</a:t>
            </a:fld>
            <a:endParaRPr lang="en-US"/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DBD2DAD5-1451-3BF9-837D-B57ED3AE3149}"/>
              </a:ext>
            </a:extLst>
          </p:cNvPr>
          <p:cNvSpPr/>
          <p:nvPr/>
        </p:nvSpPr>
        <p:spPr>
          <a:xfrm>
            <a:off x="10056019" y="6270675"/>
            <a:ext cx="1491476" cy="444399"/>
          </a:xfrm>
          <a:prstGeom prst="wedgeRoundRectCallout">
            <a:avLst>
              <a:gd name="adj1" fmla="val -37517"/>
              <a:gd name="adj2" fmla="val -8357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click here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5472C-F9D9-DBC1-D8BF-FF11EB69B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01" y="2576113"/>
            <a:ext cx="2457144" cy="24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60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3CCC2-F2B5-A684-2DBD-145F30D97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33E1C-F753-6AD4-9A9C-A1C6FA030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8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793AA065-E908-2705-E238-9325AE5DDF6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940997" y="251700"/>
            <a:ext cx="7898621" cy="6354600"/>
          </a:xfrm>
        </p:spPr>
      </p:pic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E29F70B5-7DFB-7085-B38C-84B1B7F107AE}"/>
              </a:ext>
            </a:extLst>
          </p:cNvPr>
          <p:cNvSpPr/>
          <p:nvPr/>
        </p:nvSpPr>
        <p:spPr>
          <a:xfrm>
            <a:off x="6495988" y="2604529"/>
            <a:ext cx="1491476" cy="444399"/>
          </a:xfrm>
          <a:prstGeom prst="wedgeRoundRectCallout">
            <a:avLst>
              <a:gd name="adj1" fmla="val -37517"/>
              <a:gd name="adj2" fmla="val -83574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&lt;return&gt;</a:t>
            </a:r>
            <a:endParaRPr lang="en-US" sz="240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47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B6FE-00A2-2EED-2ACB-26AAB00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Better Together:</a:t>
            </a:r>
            <a:br>
              <a:rPr lang="en-US" dirty="0"/>
            </a:br>
            <a:r>
              <a:rPr lang="en-US" dirty="0"/>
              <a:t>Text (Titles, Abstracts, Body); Context (Citations)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69A0BF9-7E0A-BD1F-883F-22756708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93" y="1825625"/>
            <a:ext cx="9743213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021C20-D7D5-98F6-F372-7549C03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10/12/2023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477A1-06C8-D542-F94E-8F11E4C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AD35-EA55-254F-AD80-EFD99CF0F10B}" type="slidenum">
              <a:rPr lang="en-US" smtClean="0"/>
              <a:t>9</a:t>
            </a:fld>
            <a:endParaRPr lang="en-US"/>
          </a:p>
        </p:txBody>
      </p:sp>
      <p:sp>
        <p:nvSpPr>
          <p:cNvPr id="3" name="Google Shape;192;p14">
            <a:extLst>
              <a:ext uri="{FF2B5EF4-FFF2-40B4-BE49-F238E27FC236}">
                <a16:creationId xmlns:a16="http://schemas.microsoft.com/office/drawing/2014/main" id="{ED46BE33-B7CB-DFF8-D4FD-9A1C26716476}"/>
              </a:ext>
            </a:extLst>
          </p:cNvPr>
          <p:cNvSpPr/>
          <p:nvPr/>
        </p:nvSpPr>
        <p:spPr>
          <a:xfrm>
            <a:off x="2151017" y="6124512"/>
            <a:ext cx="2327723" cy="681037"/>
          </a:xfrm>
          <a:prstGeom prst="wedgeRoundRectCallout">
            <a:avLst>
              <a:gd name="adj1" fmla="val -32695"/>
              <a:gd name="adj2" fmla="val -154131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BERT-like Deep Nets</a:t>
            </a:r>
            <a:endParaRPr sz="2400" dirty="0"/>
          </a:p>
        </p:txBody>
      </p:sp>
      <p:sp>
        <p:nvSpPr>
          <p:cNvPr id="4" name="Google Shape;192;p14">
            <a:extLst>
              <a:ext uri="{FF2B5EF4-FFF2-40B4-BE49-F238E27FC236}">
                <a16:creationId xmlns:a16="http://schemas.microsoft.com/office/drawing/2014/main" id="{558819C9-A622-E2DB-2A67-EC2B4AA0E0EE}"/>
              </a:ext>
            </a:extLst>
          </p:cNvPr>
          <p:cNvSpPr/>
          <p:nvPr/>
        </p:nvSpPr>
        <p:spPr>
          <a:xfrm>
            <a:off x="4820621" y="6072063"/>
            <a:ext cx="3008012" cy="785937"/>
          </a:xfrm>
          <a:prstGeom prst="wedgeRoundRectCallout">
            <a:avLst>
              <a:gd name="adj1" fmla="val -38190"/>
              <a:gd name="adj2" fmla="val -131295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102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ProNE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Spectral Clustering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803144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13871</TotalTime>
  <Words>2752</Words>
  <Application>Microsoft Macintosh PowerPoint</Application>
  <PresentationFormat>Widescreen</PresentationFormat>
  <Paragraphs>631</Paragraphs>
  <Slides>51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8" baseType="lpstr">
      <vt:lpstr>-apple-system</vt:lpstr>
      <vt:lpstr>Arial</vt:lpstr>
      <vt:lpstr>Assistant</vt:lpstr>
      <vt:lpstr>Calibri</vt:lpstr>
      <vt:lpstr>Calibri Light</vt:lpstr>
      <vt:lpstr>Cambria Math</vt:lpstr>
      <vt:lpstr>ElsevierGulliver</vt:lpstr>
      <vt:lpstr>ElsevierSans</vt:lpstr>
      <vt:lpstr>HelveticaNeue Regular</vt:lpstr>
      <vt:lpstr>inherit</vt:lpstr>
      <vt:lpstr>Lato</vt:lpstr>
      <vt:lpstr>Merriweather</vt:lpstr>
      <vt:lpstr>Noto Sans</vt:lpstr>
      <vt:lpstr>Roboto</vt:lpstr>
      <vt:lpstr>Wingdings</vt:lpstr>
      <vt:lpstr>Yantramanav</vt:lpstr>
      <vt:lpstr>Office Theme</vt:lpstr>
      <vt:lpstr>The Easy,  the Hard  and the Ugly</vt:lpstr>
      <vt:lpstr>Ugly: Outline</vt:lpstr>
      <vt:lpstr>Benchmarking</vt:lpstr>
      <vt:lpstr>Benchmarking:  Big Fan of Metrics (EMNLP)</vt:lpstr>
      <vt:lpstr>Benchmarking: Extrapolation: Past  Future</vt:lpstr>
      <vt:lpstr>Better Together:  Text + Context</vt:lpstr>
      <vt:lpstr>https://www.semanticscholar.org/product/api/gallery </vt:lpstr>
      <vt:lpstr>PowerPoint Presentation</vt:lpstr>
      <vt:lpstr>Better Together: Text (Titles, Abstracts, Body); Context (Citations)</vt:lpstr>
      <vt:lpstr>Opportunity: More Realistic Benchmarks</vt:lpstr>
      <vt:lpstr>Realities (Dirty): Missing Values</vt:lpstr>
      <vt:lpstr>Metcalfe’s Law (Network Effects)</vt:lpstr>
      <vt:lpstr>Better-Together Conjectures</vt:lpstr>
      <vt:lpstr>Opportunities</vt:lpstr>
      <vt:lpstr>PowerPoint Presentation</vt:lpstr>
      <vt:lpstr>It's tough to make predictions, especially about the future ― Yogi Berra</vt:lpstr>
      <vt:lpstr>Assign 200M papers to 100 bins (by time)</vt:lpstr>
      <vt:lpstr>Better Together Observations</vt:lpstr>
      <vt:lpstr>Benchmarking Take-Aways More Realistic Benchmarks</vt:lpstr>
      <vt:lpstr>Two Perspectives on Datasets</vt:lpstr>
      <vt:lpstr>Discussion of Validity Assumes: Intention</vt:lpstr>
      <vt:lpstr>Winograd Schema (GLUE WNLI)</vt:lpstr>
      <vt:lpstr>Winograd Schema (GLUE WNLI)</vt:lpstr>
      <vt:lpstr>Shameless Plug: Smooth-Talking Machines</vt:lpstr>
      <vt:lpstr>Challenge: Fluency ≠ Trustworthiness</vt:lpstr>
      <vt:lpstr>What should we do next?</vt:lpstr>
      <vt:lpstr>Hypothesis:  NLP History  Strengths &amp; Weaknesses</vt:lpstr>
      <vt:lpstr>Massive Growth  Mistaken Impression that everything is new (and there is no history)</vt:lpstr>
      <vt:lpstr>Personal History</vt:lpstr>
      <vt:lpstr>Pendulum Swung Too Far ChatGPT’s strengths (fluency) and weaknesses (trustworthiness) may be a consequence of choices we made in 1990s</vt:lpstr>
      <vt:lpstr>History does not repeat itself (but it rhymes)</vt:lpstr>
      <vt:lpstr>How Hard are Hallucinations? Yogi Berra</vt:lpstr>
      <vt:lpstr>ChatGPT Hallucinates on CBS ``60 Minutes’’ https://www.youtube.com/watch?v=1wzPr4cUoMQ&amp;t=463s </vt:lpstr>
      <vt:lpstr>Constructive Suggestions for Hallucinations</vt:lpstr>
      <vt:lpstr>Challenges for Fact-Checking</vt:lpstr>
      <vt:lpstr>Acronyms: A Simple Case for Fact-Checking</vt:lpstr>
      <vt:lpstr>Fact-Checking Take-Aways </vt:lpstr>
      <vt:lpstr>Simple Example: Arithmetic (Chomsky: Capturing Relevant Generalizations)</vt:lpstr>
      <vt:lpstr>Perceptron: “Can’t Compute Parity” (Capturing Relevant Generalizations)</vt:lpstr>
      <vt:lpstr>N. Chomsky, "Three models for the description of language," in IRE Transactions on Information Theory, vol. 2, no. 3, pp. 113-124, September 1956, doi: 10.1109/TIT.1956.1056813</vt:lpstr>
      <vt:lpstr>Capturing Generalizations Argument</vt:lpstr>
      <vt:lpstr>Personal History</vt:lpstr>
      <vt:lpstr>How Hard are Hallucinations?</vt:lpstr>
      <vt:lpstr>The Easy,  the Hard  and the Ugly</vt:lpstr>
      <vt:lpstr>History of Irresponsible AI Risk (5 years ago) Product gets canceled</vt:lpstr>
      <vt:lpstr>Are we losing ground???  Are we at fault???</vt:lpstr>
      <vt:lpstr>Reporter wanted to talk about new risks; Accused Facebook of pivoting to old risks https://www.technologyreview.com/2021/03/11/1020600/facebook-responsible-ai-misinformation/ </vt:lpstr>
      <vt:lpstr>Ugly: Responsible AI</vt:lpstr>
      <vt:lpstr>Winter is Coming</vt:lpstr>
      <vt:lpstr>Recommendation:  Go for Singles (Not Home Runs)</vt:lpstr>
      <vt:lpstr>What should we do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ACL-2022 Tutorial: Part A: Simple Uses of Deep Nets</dc:title>
  <dc:creator>sglflqcz</dc:creator>
  <cp:lastModifiedBy>Church, Kenneth</cp:lastModifiedBy>
  <cp:revision>26</cp:revision>
  <dcterms:created xsi:type="dcterms:W3CDTF">2022-05-07T16:48:18Z</dcterms:created>
  <dcterms:modified xsi:type="dcterms:W3CDTF">2023-10-18T13:41:22Z</dcterms:modified>
</cp:coreProperties>
</file>